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2"/>
  </p:notesMasterIdLst>
  <p:handoutMasterIdLst>
    <p:handoutMasterId r:id="rId23"/>
  </p:handoutMasterIdLst>
  <p:sldIdLst>
    <p:sldId id="305" r:id="rId5"/>
    <p:sldId id="258" r:id="rId6"/>
    <p:sldId id="418" r:id="rId7"/>
    <p:sldId id="302" r:id="rId8"/>
    <p:sldId id="421" r:id="rId9"/>
    <p:sldId id="419" r:id="rId10"/>
    <p:sldId id="422" r:id="rId11"/>
    <p:sldId id="423" r:id="rId12"/>
    <p:sldId id="439" r:id="rId13"/>
    <p:sldId id="425" r:id="rId14"/>
    <p:sldId id="438" r:id="rId15"/>
    <p:sldId id="430" r:id="rId16"/>
    <p:sldId id="429" r:id="rId17"/>
    <p:sldId id="432" r:id="rId18"/>
    <p:sldId id="434" r:id="rId19"/>
    <p:sldId id="436" r:id="rId20"/>
    <p:sldId id="437"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5B408-A221-5D12-4BA6-3970AAD7BE71}" v="8" dt="2024-07-22T08:00:26.420"/>
    <p1510:client id="{2640DD6E-FAC4-913B-AC33-95EBAE529837}" v="78" dt="2024-07-20T19:58:37.915"/>
    <p1510:client id="{34391BBD-A3FA-2FDE-EC46-4006FE86BD25}" v="281" dt="2024-07-22T11:33:38.890"/>
    <p1510:client id="{9107D73F-C747-6AB1-1E76-FBFFD1384085}" v="416" dt="2024-07-21T21:09:05.817"/>
    <p1510:client id="{EBEC57FE-A898-96AF-894D-E9A44F715B1E}" v="175" dt="2024-07-21T21:34:54.488"/>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70561" autoAdjust="0"/>
  </p:normalViewPr>
  <p:slideViewPr>
    <p:cSldViewPr>
      <p:cViewPr varScale="1">
        <p:scale>
          <a:sx n="82" d="100"/>
          <a:sy n="82" d="100"/>
        </p:scale>
        <p:origin x="246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30/08/2024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30/08/2024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221988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17</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a:t>Modelo Generativo de Señales EEG: </a:t>
            </a:r>
            <a:r>
              <a:rPr lang="es-ES"/>
              <a:t>Se utilizó un modelo generativo basado en procesos estocásticos para simular la actividad cerebral. Este modelo imita la dinámica temporal y espacial observada en las señales EEG reales. Se emplearon modelos de </a:t>
            </a:r>
            <a:r>
              <a:rPr lang="es-ES"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a:t>Modelos </a:t>
            </a:r>
            <a:r>
              <a:rPr lang="es-ES" b="1" i="1" err="1"/>
              <a:t>Autoregresivos</a:t>
            </a:r>
            <a:r>
              <a:rPr lang="es-ES" b="1" i="1"/>
              <a:t> (AR):</a:t>
            </a:r>
            <a:r>
              <a:rPr lang="es-ES"/>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br>
              <a:rPr lang="es-ES" dirty="0">
                <a:cs typeface="+mn-lt"/>
              </a:rPr>
            </a:br>
            <a:r>
              <a:rPr lang="es-ES" b="1" i="1" u="sng" dirty="0"/>
              <a:t>RC-ESN</a:t>
            </a:r>
          </a:p>
          <a:p>
            <a:endParaRPr lang="es-ES"/>
          </a:p>
          <a:p>
            <a:r>
              <a:rPr lang="es-ES" err="1"/>
              <a:t>Reservoir</a:t>
            </a:r>
            <a:r>
              <a:rPr lang="es-ES" dirty="0"/>
              <a:t> Computing con Echo </a:t>
            </a:r>
            <a:r>
              <a:rPr lang="es-ES"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endParaRPr lang="es-ES"/>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a:cs typeface="Calibri"/>
            </a:endParaRPr>
          </a:p>
          <a:p>
            <a:endParaRPr lang="es-ES" dirty="0"/>
          </a:p>
          <a:p>
            <a:r>
              <a:rPr lang="es-ES" u="sng"/>
              <a:t>Funciones de Activación</a:t>
            </a:r>
            <a:endParaRPr lang="es-ES" u="sng">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a:t>
            </a:r>
            <a:r>
              <a:rPr lang="es-ES" err="1"/>
              <a:t>Reservoir</a:t>
            </a:r>
            <a:r>
              <a:rPr lang="es-ES" dirty="0"/>
              <a:t> Computing.</a:t>
            </a:r>
            <a:br>
              <a:rPr lang="es-ES" dirty="0">
                <a:cs typeface="+mn-lt"/>
              </a:rPr>
            </a:br>
            <a:r>
              <a:rPr lang="es-ES" dirty="0"/>
              <a:t>• Desventajas:</a:t>
            </a:r>
            <a:br>
              <a:rPr lang="es-ES" dirty="0">
                <a:cs typeface="+mn-lt"/>
              </a:rPr>
            </a:br>
            <a:r>
              <a:rPr lang="es-ES" dirty="0"/>
              <a:t>◦ La función </a:t>
            </a:r>
            <a:r>
              <a:rPr lang="es-ES" err="1"/>
              <a:t>tanh</a:t>
            </a:r>
            <a:r>
              <a:rPr lang="es-ES" dirty="0"/>
              <a:t> puede sufrir de saturación en los extremos, lo que puede afectar la capacidad del reservorio para capturar la variabilidad en los datos.</a:t>
            </a:r>
            <a:br>
              <a:rPr lang="es-ES" dirty="0">
                <a:cs typeface="+mn-lt"/>
              </a:rPr>
            </a:br>
            <a:r>
              <a:rPr lang="es-ES"/>
              <a:t>◦ La tangente hiperbólica no permite la activación dispersa , lo que podría limitar la capacidad del modelo para manejar datos con patrones dispersos.</a:t>
            </a:r>
          </a:p>
          <a:p>
            <a:br>
              <a:rPr lang="es-ES" dirty="0">
                <a:cs typeface="+mn-lt"/>
              </a:rPr>
            </a:br>
            <a:r>
              <a:rPr lang="es-ES" err="1"/>
              <a:t>ReLU</a:t>
            </a:r>
            <a:r>
              <a:rPr lang="es-ES" dirty="0"/>
              <a:t> (Unidad Lineal Rectificada):</a:t>
            </a:r>
            <a:br>
              <a:rPr lang="es-ES" dirty="0">
                <a:cs typeface="+mn-lt"/>
              </a:rPr>
            </a:br>
            <a:r>
              <a:rPr lang="es-ES" dirty="0"/>
              <a:t>• Ventajas:</a:t>
            </a:r>
            <a:br>
              <a:rPr lang="es-ES" dirty="0">
                <a:cs typeface="+mn-lt"/>
              </a:rPr>
            </a:br>
            <a:r>
              <a:rPr lang="es-ES" dirty="0"/>
              <a:t>◦ La </a:t>
            </a:r>
            <a:r>
              <a:rPr lang="es-ES"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err="1"/>
              <a:t>ReLU</a:t>
            </a:r>
            <a:r>
              <a:rPr lang="es-ES"/>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err="1"/>
              <a:t>Readout</a:t>
            </a:r>
            <a:r>
              <a:rPr lang="es-ES" b="1" dirty="0"/>
              <a:t>): </a:t>
            </a:r>
            <a:r>
              <a:rPr lang="es-ES" dirty="0"/>
              <a:t>La capa de salida está formada por neuronas </a:t>
            </a:r>
            <a:r>
              <a:rPr lang="es-ES" err="1"/>
              <a:t>entrenables</a:t>
            </a:r>
            <a:r>
              <a:rPr lang="es-ES" dirty="0"/>
              <a:t> que reciben la información del reservorio y generan las predicciones o clasificaciones finales.</a:t>
            </a:r>
            <a:br>
              <a:rPr lang="es-ES" dirty="0">
                <a:cs typeface="+mn-lt"/>
              </a:rPr>
            </a:br>
            <a:r>
              <a:rPr lang="es-ES" dirty="0"/>
              <a:t>y(t) = </a:t>
            </a:r>
            <a:r>
              <a:rPr lang="es-ES" err="1"/>
              <a:t>Woutr</a:t>
            </a:r>
            <a:r>
              <a:rPr lang="es-ES" dirty="0"/>
              <a:t>(t) + </a:t>
            </a:r>
            <a:r>
              <a:rPr lang="es-ES"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err="1"/>
              <a:t>Wout</a:t>
            </a:r>
            <a:r>
              <a:rPr lang="es-ES" dirty="0"/>
              <a:t> es la matriz de pesos de la capa de salida.</a:t>
            </a:r>
            <a:br>
              <a:rPr lang="es-ES" dirty="0">
                <a:cs typeface="+mn-lt"/>
              </a:rPr>
            </a:br>
            <a:r>
              <a:rPr lang="es-ES" err="1"/>
              <a:t>bout</a:t>
            </a:r>
            <a:r>
              <a:rPr lang="es-ES"/>
              <a:t> es el vector de sesgo de la capa de salida.</a:t>
            </a:r>
          </a:p>
          <a:p>
            <a:br>
              <a:rPr lang="es-ES" dirty="0">
                <a:cs typeface="+mn-lt"/>
              </a:rPr>
            </a:br>
            <a:r>
              <a:rPr lang="es-ES" dirty="0"/>
              <a:t>A diferencia del reservorio, los pesos </a:t>
            </a:r>
            <a:r>
              <a:rPr lang="es-ES" err="1"/>
              <a:t>Wout</a:t>
            </a:r>
            <a:r>
              <a:rPr lang="es-ES" dirty="0"/>
              <a:t> en la capa de salida son </a:t>
            </a:r>
            <a:r>
              <a:rPr lang="es-ES" err="1"/>
              <a:t>entrenables</a:t>
            </a:r>
            <a:r>
              <a:rPr lang="es-ES"/>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endParaRPr lang="es-ES" dirty="0"/>
          </a:p>
          <a:p>
            <a:br>
              <a:rPr lang="es-ES" dirty="0">
                <a:cs typeface="+mn-lt"/>
              </a:rPr>
            </a:br>
            <a:r>
              <a:rPr lang="es-ES" dirty="0"/>
              <a:t>Justificación de la Arquitectura</a:t>
            </a:r>
            <a:br>
              <a:rPr lang="es-ES" dirty="0">
                <a:cs typeface="+mn-lt"/>
              </a:rPr>
            </a:br>
            <a:r>
              <a:rPr lang="es-ES"/>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t>
            </a:r>
            <a:r>
              <a:rPr lang="es-ES"/>
              <a:t>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err="1"/>
              <a:t>Readout</a:t>
            </a:r>
            <a:endParaRPr lang="es-ES" b="1" u="sng" dirty="0" err="1">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endParaRPr lang="es-ES"/>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r>
              <a:rPr lang="es-ES" b="1" i="1" dirty="0"/>
              <a:t>Para garantizar que el reservorio de un Echo </a:t>
            </a:r>
            <a:r>
              <a:rPr lang="es-ES" b="1" i="1" err="1"/>
              <a:t>State</a:t>
            </a:r>
            <a:r>
              <a:rPr lang="es-ES" b="1" i="1" dirty="0"/>
              <a:t> Network (ESN) posea la propiedad de estado de eco y para asegurar que las condiciones iniciales se disipen gradualmente, es crucial ajustar ciertos parámetros y técnicas. </a:t>
            </a:r>
            <a:endParaRPr lang="es-ES" i="1"/>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dirty="0">
                <a:cs typeface="Calibri"/>
              </a:rPr>
              <a:t>Construcción de la matriz de recurrencia: </a:t>
            </a:r>
          </a:p>
          <a:p>
            <a:r>
              <a:rPr lang="es-ES" dirty="0">
                <a:cs typeface="Calibri"/>
              </a:rPr>
              <a:t>              Con el espacio de fases reconstruido, se calcula la matriz de recurrencia usando la definición mencionada .</a:t>
            </a:r>
          </a:p>
          <a:p>
            <a:endParaRPr lang="es-ES" dirty="0">
              <a:cs typeface="Calibri"/>
            </a:endParaRPr>
          </a:p>
          <a:p>
            <a:r>
              <a:rPr lang="es-ES" dirty="0">
                <a:cs typeface="Calibri"/>
              </a:rPr>
              <a:t>Visualización: La matriz de recurrencia se visualiza como una imagen donde los valores de (o verdaderos) se representan como puntos negros y los valores de 0 (o falsos) se representan como puntos blancos. Esta visualización aporta las siguientes conclusiones:</a:t>
            </a:r>
          </a:p>
          <a:p>
            <a:endParaRPr lang="es-ES" dirty="0">
              <a:cs typeface="Calibri"/>
            </a:endParaRPr>
          </a:p>
          <a:p>
            <a:r>
              <a:rPr lang="es-ES" dirty="0">
                <a:cs typeface="Calibri"/>
              </a:rPr>
              <a:t>Diagonales: Indican que el sistema sigue un patrón similar en el tiempo, mostrando periodicidad o recurrencia.</a:t>
            </a:r>
          </a:p>
          <a:p>
            <a:r>
              <a:rPr lang="es-ES" dirty="0">
                <a:cs typeface="Calibri"/>
              </a:rPr>
              <a:t>Verticales/horizontales: Sugieren estados estacionarios o lentos cambios en la dinámica.</a:t>
            </a:r>
          </a:p>
          <a:p>
            <a:endParaRPr lang="es-ES" dirty="0">
              <a:cs typeface="Calibri"/>
            </a:endParaRPr>
          </a:p>
          <a:p>
            <a:r>
              <a:rPr lang="es-ES" dirty="0">
                <a:cs typeface="Calibri"/>
              </a:rPr>
              <a:t>Blancos: Áreas sin recurrencia, indicando transiciones o cambios en el estado del sistema.</a:t>
            </a:r>
          </a:p>
          <a:p>
            <a:endParaRPr lang="es-ES" dirty="0">
              <a:cs typeface="Calibri"/>
            </a:endParaRPr>
          </a:p>
          <a:p>
            <a:r>
              <a:rPr lang="es-ES" dirty="0">
                <a:cs typeface="Calibri"/>
              </a:rPr>
              <a:t>Estructuras complejas: Pueden revelar dinámicas caóticas o comportamientos no lineales complejos.</a:t>
            </a:r>
          </a:p>
          <a:p>
            <a:endParaRPr lang="es-ES" dirty="0">
              <a:cs typeface="Calibri"/>
            </a:endParaRPr>
          </a:p>
          <a:p>
            <a:endParaRPr lang="es-ES" dirty="0">
              <a:cs typeface="Calibri"/>
            </a:endParaRPr>
          </a:p>
          <a:p>
            <a:r>
              <a:rPr lang="es-ES" dirty="0">
                <a:cs typeface="Calibri"/>
              </a:rPr>
              <a:t>EL potencial de memoria proporciona </a:t>
            </a:r>
            <a:r>
              <a:rPr lang="es-ES" dirty="0" err="1">
                <a:cs typeface="Calibri"/>
              </a:rPr>
              <a:t>insights</a:t>
            </a:r>
            <a:r>
              <a:rPr lang="es-ES" dirty="0">
                <a:cs typeface="Calibri"/>
              </a:rPr>
              <a:t> sobre la duración de los patrones recurrentes en los datos de EEG, destacando diferencias significativas entre grupos etarios y permitiendo una evaluación detallada de la estabilidad temporal de las representaciones generadas por el modelo RC_ESN</a:t>
            </a:r>
          </a:p>
          <a:p>
            <a:endParaRPr lang="es-ES" dirty="0">
              <a:cs typeface="Calibri"/>
            </a:endParaRPr>
          </a:p>
          <a:p>
            <a:r>
              <a:rPr lang="es-ES" dirty="0"/>
              <a:t>El potencial de memoria es una medida de cuánto tiempo toma para que la serie vuelva a un estado similar al inicial, lo que refleja la capacidad de la serie para "recordar" su pasado. Un </a:t>
            </a:r>
            <a:r>
              <a:rPr lang="es-ES" b="1" dirty="0"/>
              <a:t>potencial de memoria bajo</a:t>
            </a:r>
            <a:r>
              <a:rPr lang="es-ES" dirty="0"/>
              <a:t> (un t pequeño) indica que la serie tiene un comportamiento más cíclico o recurrente, volviendo rápidamente a estados similares al inicial. Un </a:t>
            </a:r>
            <a:r>
              <a:rPr lang="es-ES" b="1" dirty="0"/>
              <a:t>potencial de memoria alto</a:t>
            </a:r>
            <a:r>
              <a:rPr lang="es-ES" dirty="0"/>
              <a:t> (un t grande) sugiere que la serie es más errática o que los cambios persisten durante más tiempo antes de volver a un estado cercano al inicial.</a:t>
            </a:r>
            <a:endParaRPr lang="es-ES" dirty="0">
              <a:cs typeface="Calibri"/>
            </a:endParaRPr>
          </a:p>
          <a:p>
            <a:endParaRPr lang="es-ES" dirty="0">
              <a:cs typeface="Calibri"/>
            </a:endParaRPr>
          </a:p>
          <a:p>
            <a:r>
              <a:rPr lang="es-ES" dirty="0"/>
              <a:t>La diferencia en el potencial de memoria entre jóvenes y mayores, especialmente en el contexto de la actividad cerebral medida mediante EEG, puede reflejar diferencias importantes en la dinámica y la organización de sus funciones cerebrales. Aquí te explico el significado de que los jóvenes tengan un potencial de memoria más caótico y los mayores más homogéneo:</a:t>
            </a:r>
          </a:p>
          <a:p>
            <a:r>
              <a:rPr lang="es-ES" b="1" dirty="0"/>
              <a:t>Interpretación de la Diferencia en el Potencial de Memoria:</a:t>
            </a:r>
          </a:p>
          <a:p>
            <a:pPr>
              <a:buFont typeface="+mj-lt"/>
              <a:buAutoNum type="arabicPeriod"/>
            </a:pPr>
            <a:r>
              <a:rPr lang="es-ES" b="1" dirty="0"/>
              <a:t>Jóvenes con Potencial de Memoria Más Caótico:</a:t>
            </a:r>
            <a:endParaRPr lang="es-ES" dirty="0"/>
          </a:p>
          <a:p>
            <a:pPr marL="742950" lvl="1" indent="-285750">
              <a:buFont typeface="+mj-lt"/>
              <a:buAutoNum type="arabicPeriod"/>
            </a:pPr>
            <a:r>
              <a:rPr lang="es-ES" b="1" dirty="0"/>
              <a:t>Mayor Variabilidad y Flexibilidad Cerebral:</a:t>
            </a:r>
            <a:r>
              <a:rPr lang="es-ES" dirty="0"/>
              <a:t> Un potencial de memoria más caótico indica que el cerebro de los jóvenes tiende a ser más dinámico, con patrones que cambian rápidamente y que no regresan con facilidad a estados previos. Esto puede reflejar una mayor plasticidad cerebral, es decir, la capacidad del cerebro para adaptarse rápidamente a nuevos estímulos y cambiar su actividad de manera flexible.</a:t>
            </a:r>
          </a:p>
          <a:p>
            <a:pPr marL="742950" lvl="1" indent="-285750">
              <a:buFont typeface="+mj-lt"/>
              <a:buAutoNum type="arabicPeriod"/>
            </a:pPr>
            <a:r>
              <a:rPr lang="es-ES" b="1" dirty="0"/>
              <a:t>Respuestas Adaptativas y Creatividad:</a:t>
            </a:r>
            <a:r>
              <a:rPr lang="es-ES" dirty="0"/>
              <a:t> La actividad caótica puede estar asociada con una mayor capacidad para explorar diferentes estados mentales, lo cual se traduce en respuestas adaptativas, creatividad, y habilidades para resolver problemas. En los jóvenes, el cerebro no sigue patrones rígidos, lo cual es beneficioso para el aprendizaje y la adaptación a nuevas situaciones.</a:t>
            </a:r>
          </a:p>
          <a:p>
            <a:pPr marL="742950" lvl="1" indent="-285750">
              <a:buFont typeface="+mj-lt"/>
              <a:buAutoNum type="arabicPeriod"/>
            </a:pPr>
            <a:r>
              <a:rPr lang="es-ES" b="1" dirty="0"/>
              <a:t>Menos Rigidez en los Procesos Cognitivos:</a:t>
            </a:r>
            <a:r>
              <a:rPr lang="es-ES" dirty="0"/>
              <a:t> La menor predictibilidad de los patrones cerebrales sugiere que los jóvenes no se limitan a respuestas rutinarias y son más capaces de innovar en sus respuestas cognitivas y conductuales.</a:t>
            </a:r>
          </a:p>
          <a:p>
            <a:pPr>
              <a:buFont typeface="+mj-lt"/>
              <a:buAutoNum type="arabicPeriod"/>
            </a:pPr>
            <a:r>
              <a:rPr lang="es-ES" b="1" dirty="0"/>
              <a:t>Mayores con Potencial de Memoria Más Homogéneo:</a:t>
            </a:r>
            <a:endParaRPr lang="es-ES" dirty="0"/>
          </a:p>
          <a:p>
            <a:pPr marL="742950" lvl="1" indent="-285750">
              <a:buFont typeface="+mj-lt"/>
              <a:buAutoNum type="arabicPeriod"/>
            </a:pPr>
            <a:r>
              <a:rPr lang="es-ES" b="1" dirty="0"/>
              <a:t>Estabilidad y Consistencia:</a:t>
            </a:r>
            <a:r>
              <a:rPr lang="es-ES" dirty="0"/>
              <a:t> En los adultos mayores, un potencial de memoria más homogéneo sugiere que los patrones cerebrales son más predecibles y tienden a regresar a estados conocidos más fácilmente. Esto refleja un cerebro con menos variabilidad, probablemente debido a una menor plasticidad neuronal.</a:t>
            </a:r>
          </a:p>
          <a:p>
            <a:pPr marL="742950" lvl="1" indent="-285750">
              <a:buFont typeface="+mj-lt"/>
              <a:buAutoNum type="arabicPeriod"/>
            </a:pPr>
            <a:r>
              <a:rPr lang="es-ES" b="1" dirty="0"/>
              <a:t>Patrones Más Estables:</a:t>
            </a:r>
            <a:r>
              <a:rPr lang="es-ES" dirty="0"/>
              <a:t> Un cerebro con patrones más estables es eficiente en la ejecución de tareas rutinarias y en la aplicación de experiencias pasadas a situaciones actuales, algo que es común con el envejecimiento y la acumulación de experiencia.</a:t>
            </a:r>
          </a:p>
          <a:p>
            <a:pPr marL="742950" lvl="1" indent="-285750">
              <a:buFont typeface="+mj-lt"/>
              <a:buAutoNum type="arabicPeriod"/>
            </a:pPr>
            <a:r>
              <a:rPr lang="es-ES" b="1" dirty="0"/>
              <a:t>Reducción de la Adaptabilidad:</a:t>
            </a:r>
            <a:r>
              <a:rPr lang="es-ES" dirty="0"/>
              <a:t> Aunque un patrón más homogéneo puede significar menos caos y más orden, también puede indicar una reducción en la capacidad de adaptarse a cambios rápidos o inesperados, reflejando una disminución en la flexibilidad cognitiva.</a:t>
            </a:r>
          </a:p>
          <a:p>
            <a:r>
              <a:rPr lang="es-ES" b="1" dirty="0"/>
              <a:t>Implicaciones en la Salud y el Comportamiento:</a:t>
            </a:r>
          </a:p>
          <a:p>
            <a:pPr>
              <a:buFont typeface="Arial" panose="020B0604020202020204" pitchFamily="34" charset="0"/>
              <a:buChar char="•"/>
            </a:pPr>
            <a:r>
              <a:rPr lang="es-ES" b="1" dirty="0"/>
              <a:t>Jóvenes:</a:t>
            </a:r>
            <a:r>
              <a:rPr lang="es-ES" dirty="0"/>
              <a:t> La mayor variabilidad es generalmente positiva para el aprendizaje y la adaptación, pero también puede estar asociada con una mayor susceptibilidad a distracciones o a fluctuaciones emocionales intensas.</a:t>
            </a:r>
          </a:p>
          <a:p>
            <a:pPr>
              <a:buFont typeface="Arial" panose="020B0604020202020204" pitchFamily="34" charset="0"/>
              <a:buChar char="•"/>
            </a:pPr>
            <a:r>
              <a:rPr lang="es-ES" b="1" dirty="0"/>
              <a:t>Mayores:</a:t>
            </a:r>
            <a:r>
              <a:rPr lang="es-ES" dirty="0"/>
              <a:t> La homogeneidad puede facilitar el manejo de tareas repetitivas y la aplicación de conocimientos adquiridos, pero puede limitar la capacidad de enfrentar cambios bruscos, lo que en casos extremos podría relacionarse con deterioro cognitivo o rigidez en el pensamiento.</a:t>
            </a: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85765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16188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mailto:jogugil@alumni.uv.es/" TargetMode="External"/><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jogugil@alumni.uv.es/" TargetMode="External"/><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mailto:jogugil@alumni.uv.es/" TargetMode="Externa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3.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hyperlink" Target="mailto:jogugil@alumni.uv.es/" TargetMode="External"/><Relationship Id="rId9" Type="http://schemas.openxmlformats.org/officeDocument/2006/relationships/image" Target="../media/image55.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sciencedirect.com/science/article/pii/S0925231217307567"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mailto:jogugil@alumni.uv.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6.jpeg"/><Relationship Id="rId5" Type="http://schemas.openxmlformats.org/officeDocument/2006/relationships/diagramData" Target="../diagrams/data1.xml"/><Relationship Id="rId10" Type="http://schemas.openxmlformats.org/officeDocument/2006/relationships/image" Target="../media/image15.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hyperlink" Target="mailto:jogugil@alumni.uv.es/" TargetMode="External"/><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png"/><Relationship Id="rId10" Type="http://schemas.openxmlformats.org/officeDocument/2006/relationships/image" Target="../media/image32.png"/><Relationship Id="rId4" Type="http://schemas.openxmlformats.org/officeDocument/2006/relationships/hyperlink" Target="mailto:jogugil@alumni.uv.es/" TargetMode="External"/><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jogugil@alumni.uv.es/"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hlinkClick r:id="rId3"/>
              </a:rPr>
              <a:t>jogugil@alumni.uv.es</a:t>
            </a:r>
            <a:endParaRPr lang="en-US" sz="1200" b="1" i="1" dirty="0">
              <a:cs typeface="Arial" charset="0"/>
            </a:endParaRPr>
          </a:p>
          <a:p>
            <a:pPr algn="ctr"/>
            <a:endParaRPr lang="en-US" sz="1200" b="1" i="1" dirty="0">
              <a:cs typeface="Arial" charset="0"/>
            </a:endParaRPr>
          </a:p>
          <a:p>
            <a:pPr algn="ctr"/>
            <a:r>
              <a:rPr lang="en-US" sz="1200" b="1" i="1" dirty="0">
                <a:cs typeface="Arial" charset="0"/>
              </a:rPr>
              <a:t>Tutora: Yolanda Vives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5"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dirty="0" err="1">
                <a:ln w="0"/>
                <a:solidFill>
                  <a:schemeClr val="tx2">
                    <a:lumMod val="75000"/>
                  </a:schemeClr>
                </a:solidFill>
                <a:effectLst>
                  <a:reflection blurRad="12700" stA="50000" endPos="50000" dist="5000" dir="5400000" sy="-100000" rotWithShape="0"/>
                </a:effectLst>
                <a:latin typeface="Cambria"/>
                <a:ea typeface="Cambria"/>
                <a:cs typeface="Arial"/>
              </a:rPr>
              <a:t>recon</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predicción </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-9/16-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
        <p:nvSpPr>
          <p:cNvPr id="4" name="CuadroTexto 3">
            <a:extLst>
              <a:ext uri="{FF2B5EF4-FFF2-40B4-BE49-F238E27FC236}">
                <a16:creationId xmlns:a16="http://schemas.microsoft.com/office/drawing/2014/main" id="{9C1442AC-556A-D783-1421-A08353241A50}"/>
              </a:ext>
            </a:extLst>
          </p:cNvPr>
          <p:cNvSpPr txBox="1"/>
          <p:nvPr/>
        </p:nvSpPr>
        <p:spPr>
          <a:xfrm>
            <a:off x="6444208" y="1239651"/>
            <a:ext cx="1967205" cy="369332"/>
          </a:xfrm>
          <a:prstGeom prst="rect">
            <a:avLst/>
          </a:prstGeom>
          <a:noFill/>
        </p:spPr>
        <p:txBody>
          <a:bodyPr wrap="square" rtlCol="0">
            <a:spAutoFit/>
          </a:bodyPr>
          <a:lstStyle/>
          <a:p>
            <a:r>
              <a:rPr lang="es-ES" b="1" i="1" dirty="0">
                <a:solidFill>
                  <a:schemeClr val="bg2">
                    <a:lumMod val="25000"/>
                  </a:schemeClr>
                </a:solidFill>
                <a:latin typeface="Arial"/>
                <a:cs typeface="Arial"/>
              </a:rPr>
              <a:t>Datos sintéticos</a:t>
            </a:r>
          </a:p>
        </p:txBody>
      </p:sp>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-10/16-</a:t>
            </a:r>
            <a:endParaRPr lang="es-ES" sz="800" dirty="0"/>
          </a:p>
        </p:txBody>
      </p:sp>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5"/>
          <a:stretch>
            <a:fillRect/>
          </a:stretch>
        </p:blipFill>
        <p:spPr>
          <a:xfrm>
            <a:off x="3969864" y="1543637"/>
            <a:ext cx="5004348" cy="218630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974107" y="1226284"/>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558066" y="4122086"/>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grpSp>
        <p:nvGrpSpPr>
          <p:cNvPr id="15" name="Grupo 14">
            <a:extLst>
              <a:ext uri="{FF2B5EF4-FFF2-40B4-BE49-F238E27FC236}">
                <a16:creationId xmlns:a16="http://schemas.microsoft.com/office/drawing/2014/main" id="{50861CF8-4F46-70A8-027B-EF210D57A1E0}"/>
              </a:ext>
            </a:extLst>
          </p:cNvPr>
          <p:cNvGrpSpPr/>
          <p:nvPr/>
        </p:nvGrpSpPr>
        <p:grpSpPr>
          <a:xfrm>
            <a:off x="687152" y="1367281"/>
            <a:ext cx="3194957" cy="2512333"/>
            <a:chOff x="5886450" y="1486579"/>
            <a:chExt cx="3086100" cy="2412548"/>
          </a:xfrm>
        </p:grpSpPr>
        <p:pic>
          <p:nvPicPr>
            <p:cNvPr id="12" name="Imagen 11" descr="Interfaz de usuario gráfica, Gráfico&#10;&#10;Descripción generada automáticamente">
              <a:extLst>
                <a:ext uri="{FF2B5EF4-FFF2-40B4-BE49-F238E27FC236}">
                  <a16:creationId xmlns:a16="http://schemas.microsoft.com/office/drawing/2014/main" id="{7714FF13-A71A-4F88-4608-5D9E9D9950F1}"/>
                </a:ext>
              </a:extLst>
            </p:cNvPr>
            <p:cNvPicPr>
              <a:picLocks noChangeAspect="1"/>
            </p:cNvPicPr>
            <p:nvPr/>
          </p:nvPicPr>
          <p:blipFill>
            <a:blip r:embed="rId6"/>
            <a:stretch>
              <a:fillRect/>
            </a:stretch>
          </p:blipFill>
          <p:spPr>
            <a:xfrm>
              <a:off x="6116864" y="1486579"/>
              <a:ext cx="2244270" cy="2188481"/>
            </a:xfrm>
            <a:prstGeom prst="rect">
              <a:avLst/>
            </a:prstGeom>
          </p:spPr>
        </p:pic>
        <p:pic>
          <p:nvPicPr>
            <p:cNvPr id="13" name="Imagen 12">
              <a:extLst>
                <a:ext uri="{FF2B5EF4-FFF2-40B4-BE49-F238E27FC236}">
                  <a16:creationId xmlns:a16="http://schemas.microsoft.com/office/drawing/2014/main" id="{3C078D0A-CDF6-7322-11DB-84773B100349}"/>
                </a:ext>
              </a:extLst>
            </p:cNvPr>
            <p:cNvPicPr>
              <a:picLocks noChangeAspect="1"/>
            </p:cNvPicPr>
            <p:nvPr/>
          </p:nvPicPr>
          <p:blipFill>
            <a:blip r:embed="rId7"/>
            <a:stretch>
              <a:fillRect/>
            </a:stretch>
          </p:blipFill>
          <p:spPr>
            <a:xfrm>
              <a:off x="5886450" y="3607254"/>
              <a:ext cx="3086100" cy="133350"/>
            </a:xfrm>
            <a:prstGeom prst="rect">
              <a:avLst/>
            </a:prstGeom>
          </p:spPr>
        </p:pic>
        <p:pic>
          <p:nvPicPr>
            <p:cNvPr id="14" name="Imagen 13">
              <a:extLst>
                <a:ext uri="{FF2B5EF4-FFF2-40B4-BE49-F238E27FC236}">
                  <a16:creationId xmlns:a16="http://schemas.microsoft.com/office/drawing/2014/main" id="{7DC458E2-49DC-34C7-A849-EAF8106882A3}"/>
                </a:ext>
              </a:extLst>
            </p:cNvPr>
            <p:cNvPicPr>
              <a:picLocks noChangeAspect="1"/>
            </p:cNvPicPr>
            <p:nvPr/>
          </p:nvPicPr>
          <p:blipFill>
            <a:blip r:embed="rId8"/>
            <a:stretch>
              <a:fillRect/>
            </a:stretch>
          </p:blipFill>
          <p:spPr>
            <a:xfrm>
              <a:off x="6151562" y="3775302"/>
              <a:ext cx="2047875" cy="123825"/>
            </a:xfrm>
            <a:prstGeom prst="rect">
              <a:avLst/>
            </a:prstGeom>
          </p:spPr>
        </p:pic>
      </p:grpSp>
      <p:sp>
        <p:nvSpPr>
          <p:cNvPr id="8" name="CuadroTexto 7">
            <a:extLst>
              <a:ext uri="{FF2B5EF4-FFF2-40B4-BE49-F238E27FC236}">
                <a16:creationId xmlns:a16="http://schemas.microsoft.com/office/drawing/2014/main" id="{BB78B586-4135-5035-D120-E81D59D08F90}"/>
              </a:ext>
            </a:extLst>
          </p:cNvPr>
          <p:cNvSpPr txBox="1"/>
          <p:nvPr/>
        </p:nvSpPr>
        <p:spPr>
          <a:xfrm>
            <a:off x="176942" y="1186233"/>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Matriz similitud</a:t>
            </a:r>
            <a:endParaRPr lang="es-ES" dirty="0"/>
          </a:p>
        </p:txBody>
      </p:sp>
      <p:graphicFrame>
        <p:nvGraphicFramePr>
          <p:cNvPr id="11" name="Tabla 10">
            <a:extLst>
              <a:ext uri="{FF2B5EF4-FFF2-40B4-BE49-F238E27FC236}">
                <a16:creationId xmlns:a16="http://schemas.microsoft.com/office/drawing/2014/main" id="{8B1FDE0D-A446-D775-D408-9F067478EDF6}"/>
              </a:ext>
            </a:extLst>
          </p:cNvPr>
          <p:cNvGraphicFramePr>
            <a:graphicFrameLocks noGrp="1"/>
          </p:cNvGraphicFramePr>
          <p:nvPr>
            <p:extLst>
              <p:ext uri="{D42A27DB-BD31-4B8C-83A1-F6EECF244321}">
                <p14:modId xmlns:p14="http://schemas.microsoft.com/office/powerpoint/2010/main" val="3939433439"/>
              </p:ext>
            </p:extLst>
          </p:nvPr>
        </p:nvGraphicFramePr>
        <p:xfrm>
          <a:off x="687152" y="4812729"/>
          <a:ext cx="1914028" cy="1066800"/>
        </p:xfrm>
        <a:graphic>
          <a:graphicData uri="http://schemas.openxmlformats.org/drawingml/2006/table">
            <a:tbl>
              <a:tblPr firstRow="1" bandRow="1">
                <a:tableStyleId>{9D7B26C5-4107-4FEC-AEDC-1716B250A1EF}</a:tableStyleId>
              </a:tblPr>
              <a:tblGrid>
                <a:gridCol w="957014">
                  <a:extLst>
                    <a:ext uri="{9D8B030D-6E8A-4147-A177-3AD203B41FA5}">
                      <a16:colId xmlns:a16="http://schemas.microsoft.com/office/drawing/2014/main" val="264843044"/>
                    </a:ext>
                  </a:extLst>
                </a:gridCol>
                <a:gridCol w="957014">
                  <a:extLst>
                    <a:ext uri="{9D8B030D-6E8A-4147-A177-3AD203B41FA5}">
                      <a16:colId xmlns:a16="http://schemas.microsoft.com/office/drawing/2014/main" val="3738548621"/>
                    </a:ext>
                  </a:extLst>
                </a:gridCol>
              </a:tblGrid>
              <a:tr h="155753">
                <a:tc>
                  <a:txBody>
                    <a:bodyPr/>
                    <a:lstStyle/>
                    <a:p>
                      <a:r>
                        <a:rPr lang="es-ES" sz="800" dirty="0"/>
                        <a:t>Métrica</a:t>
                      </a:r>
                    </a:p>
                  </a:txBody>
                  <a:tcPr/>
                </a:tc>
                <a:tc>
                  <a:txBody>
                    <a:bodyPr/>
                    <a:lstStyle/>
                    <a:p>
                      <a:r>
                        <a:rPr lang="es-ES" sz="800" dirty="0"/>
                        <a:t>Valor</a:t>
                      </a:r>
                    </a:p>
                  </a:txBody>
                  <a:tcPr/>
                </a:tc>
                <a:extLst>
                  <a:ext uri="{0D108BD9-81ED-4DB2-BD59-A6C34878D82A}">
                    <a16:rowId xmlns:a16="http://schemas.microsoft.com/office/drawing/2014/main" val="1346786315"/>
                  </a:ext>
                </a:extLst>
              </a:tr>
              <a:tr h="155753">
                <a:tc>
                  <a:txBody>
                    <a:bodyPr/>
                    <a:lstStyle/>
                    <a:p>
                      <a:r>
                        <a:rPr lang="es-ES" sz="800" dirty="0"/>
                        <a:t>Mean </a:t>
                      </a:r>
                      <a:r>
                        <a:rPr lang="es-ES" sz="800" dirty="0" err="1"/>
                        <a:t>young</a:t>
                      </a:r>
                      <a:endParaRPr lang="es-ES" sz="800" dirty="0"/>
                    </a:p>
                  </a:txBody>
                  <a:tcPr/>
                </a:tc>
                <a:tc>
                  <a:txBody>
                    <a:bodyPr/>
                    <a:lstStyle/>
                    <a:p>
                      <a:r>
                        <a:rPr lang="es-ES" sz="800" dirty="0"/>
                        <a:t>8.33</a:t>
                      </a:r>
                    </a:p>
                  </a:txBody>
                  <a:tcPr/>
                </a:tc>
                <a:extLst>
                  <a:ext uri="{0D108BD9-81ED-4DB2-BD59-A6C34878D82A}">
                    <a16:rowId xmlns:a16="http://schemas.microsoft.com/office/drawing/2014/main" val="197902729"/>
                  </a:ext>
                </a:extLst>
              </a:tr>
              <a:tr h="155753">
                <a:tc>
                  <a:txBody>
                    <a:bodyPr/>
                    <a:lstStyle/>
                    <a:p>
                      <a:r>
                        <a:rPr lang="es-ES" sz="800" dirty="0"/>
                        <a:t>Mean </a:t>
                      </a:r>
                      <a:r>
                        <a:rPr lang="es-ES" sz="800" dirty="0" err="1"/>
                        <a:t>older</a:t>
                      </a:r>
                      <a:endParaRPr lang="es-ES" sz="800" dirty="0"/>
                    </a:p>
                  </a:txBody>
                  <a:tcPr/>
                </a:tc>
                <a:tc>
                  <a:txBody>
                    <a:bodyPr/>
                    <a:lstStyle/>
                    <a:p>
                      <a:r>
                        <a:rPr lang="es-ES" sz="800" dirty="0"/>
                        <a:t>5.52</a:t>
                      </a:r>
                    </a:p>
                  </a:txBody>
                  <a:tcPr/>
                </a:tc>
                <a:extLst>
                  <a:ext uri="{0D108BD9-81ED-4DB2-BD59-A6C34878D82A}">
                    <a16:rowId xmlns:a16="http://schemas.microsoft.com/office/drawing/2014/main" val="4200759903"/>
                  </a:ext>
                </a:extLst>
              </a:tr>
              <a:tr h="155753">
                <a:tc>
                  <a:txBody>
                    <a:bodyPr/>
                    <a:lstStyle/>
                    <a:p>
                      <a:r>
                        <a:rPr lang="es-ES" sz="800" dirty="0"/>
                        <a:t>T-</a:t>
                      </a:r>
                      <a:r>
                        <a:rPr lang="es-ES" sz="800" dirty="0" err="1"/>
                        <a:t>statistic</a:t>
                      </a:r>
                      <a:endParaRPr lang="es-ES" sz="800" dirty="0"/>
                    </a:p>
                  </a:txBody>
                  <a:tcPr/>
                </a:tc>
                <a:tc>
                  <a:txBody>
                    <a:bodyPr/>
                    <a:lstStyle/>
                    <a:p>
                      <a:r>
                        <a:rPr lang="es-ES" sz="800" dirty="0"/>
                        <a:t>2.09</a:t>
                      </a:r>
                    </a:p>
                  </a:txBody>
                  <a:tcPr/>
                </a:tc>
                <a:extLst>
                  <a:ext uri="{0D108BD9-81ED-4DB2-BD59-A6C34878D82A}">
                    <a16:rowId xmlns:a16="http://schemas.microsoft.com/office/drawing/2014/main" val="3108617571"/>
                  </a:ext>
                </a:extLst>
              </a:tr>
              <a:tr h="155753">
                <a:tc>
                  <a:txBody>
                    <a:bodyPr/>
                    <a:lstStyle/>
                    <a:p>
                      <a:r>
                        <a:rPr lang="es-ES" sz="800" dirty="0"/>
                        <a:t>P-</a:t>
                      </a:r>
                      <a:r>
                        <a:rPr lang="es-ES" sz="800" dirty="0" err="1"/>
                        <a:t>value</a:t>
                      </a:r>
                      <a:endParaRPr lang="es-ES" sz="800" dirty="0"/>
                    </a:p>
                  </a:txBody>
                  <a:tcPr/>
                </a:tc>
                <a:tc>
                  <a:txBody>
                    <a:bodyPr/>
                    <a:lstStyle/>
                    <a:p>
                      <a:r>
                        <a:rPr lang="es-ES" sz="800" dirty="0"/>
                        <a:t>0.0428</a:t>
                      </a:r>
                    </a:p>
                  </a:txBody>
                  <a:tcPr/>
                </a:tc>
                <a:extLst>
                  <a:ext uri="{0D108BD9-81ED-4DB2-BD59-A6C34878D82A}">
                    <a16:rowId xmlns:a16="http://schemas.microsoft.com/office/drawing/2014/main" val="1868444745"/>
                  </a:ext>
                </a:extLst>
              </a:tr>
            </a:tbl>
          </a:graphicData>
        </a:graphic>
      </p:graphicFrame>
      <p:pic>
        <p:nvPicPr>
          <p:cNvPr id="20" name="Imagen 19">
            <a:extLst>
              <a:ext uri="{FF2B5EF4-FFF2-40B4-BE49-F238E27FC236}">
                <a16:creationId xmlns:a16="http://schemas.microsoft.com/office/drawing/2014/main" id="{BB5C7474-DDA5-FACA-A615-0F2BB3EDA2EC}"/>
              </a:ext>
            </a:extLst>
          </p:cNvPr>
          <p:cNvPicPr>
            <a:picLocks noChangeAspect="1"/>
          </p:cNvPicPr>
          <p:nvPr/>
        </p:nvPicPr>
        <p:blipFill>
          <a:blip r:embed="rId9"/>
          <a:stretch>
            <a:fillRect/>
          </a:stretch>
        </p:blipFill>
        <p:spPr>
          <a:xfrm>
            <a:off x="2919762" y="4511687"/>
            <a:ext cx="5953125" cy="1562100"/>
          </a:xfrm>
          <a:prstGeom prst="rect">
            <a:avLst/>
          </a:prstGeom>
        </p:spPr>
      </p:pic>
      <p:sp>
        <p:nvSpPr>
          <p:cNvPr id="21" name="CuadroTexto 20">
            <a:extLst>
              <a:ext uri="{FF2B5EF4-FFF2-40B4-BE49-F238E27FC236}">
                <a16:creationId xmlns:a16="http://schemas.microsoft.com/office/drawing/2014/main" id="{2FD1A066-6A1F-AD8F-E1EA-16DEFCA4B288}"/>
              </a:ext>
            </a:extLst>
          </p:cNvPr>
          <p:cNvSpPr txBox="1"/>
          <p:nvPr/>
        </p:nvSpPr>
        <p:spPr>
          <a:xfrm>
            <a:off x="473848" y="5983969"/>
            <a:ext cx="2340635" cy="261610"/>
          </a:xfrm>
          <a:prstGeom prst="rect">
            <a:avLst/>
          </a:prstGeom>
          <a:noFill/>
        </p:spPr>
        <p:txBody>
          <a:bodyPr wrap="square" rtlCol="0">
            <a:spAutoFit/>
          </a:bodyPr>
          <a:lstStyle/>
          <a:p>
            <a:pPr algn="ctr"/>
            <a:r>
              <a:rPr lang="es-ES" sz="500" i="1" dirty="0"/>
              <a:t>Con un p-valor menor 0.05 podemos indicar que existe suficiente significancia estadística para indicar una diferencia entre las dos clases</a:t>
            </a:r>
            <a:r>
              <a:rPr lang="es-ES" sz="600" dirty="0"/>
              <a:t>.</a:t>
            </a:r>
          </a:p>
        </p:txBody>
      </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-11/16- </a:t>
            </a:r>
            <a:endParaRPr lang="es-ES" sz="800" dirty="0"/>
          </a:p>
        </p:txBody>
      </p:sp>
      <p:pic>
        <p:nvPicPr>
          <p:cNvPr id="14" name="Imagen 13">
            <a:extLst>
              <a:ext uri="{FF2B5EF4-FFF2-40B4-BE49-F238E27FC236}">
                <a16:creationId xmlns:a16="http://schemas.microsoft.com/office/drawing/2014/main" id="{6CF324AB-59CF-E3AA-C267-5A7F399BC32A}"/>
              </a:ext>
            </a:extLst>
          </p:cNvPr>
          <p:cNvPicPr>
            <a:picLocks noChangeAspect="1"/>
          </p:cNvPicPr>
          <p:nvPr/>
        </p:nvPicPr>
        <p:blipFill>
          <a:blip r:embed="rId5"/>
          <a:stretch>
            <a:fillRect/>
          </a:stretch>
        </p:blipFill>
        <p:spPr>
          <a:xfrm>
            <a:off x="558245" y="1585034"/>
            <a:ext cx="3634968" cy="2112631"/>
          </a:xfrm>
          <a:prstGeom prst="rect">
            <a:avLst/>
          </a:prstGeom>
        </p:spPr>
      </p:pic>
      <p:pic>
        <p:nvPicPr>
          <p:cNvPr id="17" name="Imagen 16">
            <a:extLst>
              <a:ext uri="{FF2B5EF4-FFF2-40B4-BE49-F238E27FC236}">
                <a16:creationId xmlns:a16="http://schemas.microsoft.com/office/drawing/2014/main" id="{C1EB9032-D24E-E202-13EC-6D263FF44E94}"/>
              </a:ext>
            </a:extLst>
          </p:cNvPr>
          <p:cNvPicPr>
            <a:picLocks noChangeAspect="1"/>
          </p:cNvPicPr>
          <p:nvPr/>
        </p:nvPicPr>
        <p:blipFill>
          <a:blip r:embed="rId6"/>
          <a:stretch>
            <a:fillRect/>
          </a:stretch>
        </p:blipFill>
        <p:spPr>
          <a:xfrm>
            <a:off x="453015" y="3771033"/>
            <a:ext cx="4424735" cy="323625"/>
          </a:xfrm>
          <a:prstGeom prst="rect">
            <a:avLst/>
          </a:prstGeom>
        </p:spPr>
      </p:pic>
      <p:pic>
        <p:nvPicPr>
          <p:cNvPr id="20" name="Imagen 19">
            <a:extLst>
              <a:ext uri="{FF2B5EF4-FFF2-40B4-BE49-F238E27FC236}">
                <a16:creationId xmlns:a16="http://schemas.microsoft.com/office/drawing/2014/main" id="{E3237AC9-0C5E-DF7E-7C5B-C1A8FB984A31}"/>
              </a:ext>
            </a:extLst>
          </p:cNvPr>
          <p:cNvPicPr>
            <a:picLocks noChangeAspect="1"/>
          </p:cNvPicPr>
          <p:nvPr/>
        </p:nvPicPr>
        <p:blipFill>
          <a:blip r:embed="rId7"/>
          <a:stretch>
            <a:fillRect/>
          </a:stretch>
        </p:blipFill>
        <p:spPr>
          <a:xfrm>
            <a:off x="5148064" y="3290889"/>
            <a:ext cx="3202952" cy="2592609"/>
          </a:xfrm>
          <a:prstGeom prst="rect">
            <a:avLst/>
          </a:prstGeom>
        </p:spPr>
      </p:pic>
      <p:pic>
        <p:nvPicPr>
          <p:cNvPr id="25" name="Imagen 24">
            <a:extLst>
              <a:ext uri="{FF2B5EF4-FFF2-40B4-BE49-F238E27FC236}">
                <a16:creationId xmlns:a16="http://schemas.microsoft.com/office/drawing/2014/main" id="{476D5D2B-18FA-1E1E-CC2E-7DF3F747896E}"/>
              </a:ext>
            </a:extLst>
          </p:cNvPr>
          <p:cNvPicPr>
            <a:picLocks noChangeAspect="1"/>
          </p:cNvPicPr>
          <p:nvPr/>
        </p:nvPicPr>
        <p:blipFill>
          <a:blip r:embed="rId8"/>
          <a:stretch>
            <a:fillRect/>
          </a:stretch>
        </p:blipFill>
        <p:spPr>
          <a:xfrm>
            <a:off x="4790600" y="5956794"/>
            <a:ext cx="4091938" cy="277943"/>
          </a:xfrm>
          <a:prstGeom prst="rect">
            <a:avLst/>
          </a:prstGeom>
        </p:spPr>
      </p:pic>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4929382" y="2532972"/>
            <a:ext cx="2468392" cy="1853947"/>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24033"/>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7466554" y="2447159"/>
            <a:ext cx="1677446" cy="1431738"/>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488019" y="1244899"/>
            <a:ext cx="3315059" cy="371296"/>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8"/>
          <a:stretch>
            <a:fillRect/>
          </a:stretch>
        </p:blipFill>
        <p:spPr>
          <a:xfrm>
            <a:off x="283118" y="2413446"/>
            <a:ext cx="2468391" cy="1827123"/>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9"/>
          <a:stretch>
            <a:fillRect/>
          </a:stretch>
        </p:blipFill>
        <p:spPr>
          <a:xfrm>
            <a:off x="179512" y="1198269"/>
            <a:ext cx="4328843" cy="337509"/>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3385444" y="1721485"/>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dirty="0">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pic>
        <p:nvPicPr>
          <p:cNvPr id="16" name="Imagen 15">
            <a:extLst>
              <a:ext uri="{FF2B5EF4-FFF2-40B4-BE49-F238E27FC236}">
                <a16:creationId xmlns:a16="http://schemas.microsoft.com/office/drawing/2014/main" id="{DBA8BE49-3A39-C439-2C69-AD141923A04D}"/>
              </a:ext>
            </a:extLst>
          </p:cNvPr>
          <p:cNvPicPr>
            <a:picLocks noChangeAspect="1"/>
          </p:cNvPicPr>
          <p:nvPr/>
        </p:nvPicPr>
        <p:blipFill>
          <a:blip r:embed="rId10"/>
          <a:stretch>
            <a:fillRect/>
          </a:stretch>
        </p:blipFill>
        <p:spPr>
          <a:xfrm>
            <a:off x="5560333" y="1551773"/>
            <a:ext cx="3512836" cy="912745"/>
          </a:xfrm>
          <a:prstGeom prst="rect">
            <a:avLst/>
          </a:prstGeom>
        </p:spPr>
      </p:pic>
      <p:pic>
        <p:nvPicPr>
          <p:cNvPr id="19" name="Imagen 18">
            <a:extLst>
              <a:ext uri="{FF2B5EF4-FFF2-40B4-BE49-F238E27FC236}">
                <a16:creationId xmlns:a16="http://schemas.microsoft.com/office/drawing/2014/main" id="{F9B80963-0B1C-2D16-9128-2163FA3ABB25}"/>
              </a:ext>
            </a:extLst>
          </p:cNvPr>
          <p:cNvPicPr>
            <a:picLocks noChangeAspect="1"/>
          </p:cNvPicPr>
          <p:nvPr/>
        </p:nvPicPr>
        <p:blipFill>
          <a:blip r:embed="rId11"/>
          <a:stretch>
            <a:fillRect/>
          </a:stretch>
        </p:blipFill>
        <p:spPr>
          <a:xfrm>
            <a:off x="283118" y="1521505"/>
            <a:ext cx="3030012" cy="752161"/>
          </a:xfrm>
          <a:prstGeom prst="rect">
            <a:avLst/>
          </a:prstGeom>
        </p:spPr>
      </p:pic>
      <p:pic>
        <p:nvPicPr>
          <p:cNvPr id="29" name="Imagen 28">
            <a:extLst>
              <a:ext uri="{FF2B5EF4-FFF2-40B4-BE49-F238E27FC236}">
                <a16:creationId xmlns:a16="http://schemas.microsoft.com/office/drawing/2014/main" id="{7FBA96D4-EDC6-1AF9-BB19-C9C38BEDCF19}"/>
              </a:ext>
            </a:extLst>
          </p:cNvPr>
          <p:cNvPicPr>
            <a:picLocks noChangeAspect="1"/>
          </p:cNvPicPr>
          <p:nvPr/>
        </p:nvPicPr>
        <p:blipFill>
          <a:blip r:embed="rId12"/>
          <a:stretch>
            <a:fillRect/>
          </a:stretch>
        </p:blipFill>
        <p:spPr>
          <a:xfrm>
            <a:off x="204714" y="4631942"/>
            <a:ext cx="1247775" cy="209550"/>
          </a:xfrm>
          <a:prstGeom prst="rect">
            <a:avLst/>
          </a:prstGeom>
        </p:spPr>
      </p:pic>
      <p:pic>
        <p:nvPicPr>
          <p:cNvPr id="31" name="Imagen 30">
            <a:extLst>
              <a:ext uri="{FF2B5EF4-FFF2-40B4-BE49-F238E27FC236}">
                <a16:creationId xmlns:a16="http://schemas.microsoft.com/office/drawing/2014/main" id="{0337E96D-9986-70A8-8801-BC22E7F5F18A}"/>
              </a:ext>
            </a:extLst>
          </p:cNvPr>
          <p:cNvPicPr>
            <a:picLocks noChangeAspect="1"/>
          </p:cNvPicPr>
          <p:nvPr/>
        </p:nvPicPr>
        <p:blipFill>
          <a:blip r:embed="rId13"/>
          <a:stretch>
            <a:fillRect/>
          </a:stretch>
        </p:blipFill>
        <p:spPr>
          <a:xfrm>
            <a:off x="2818292" y="2303935"/>
            <a:ext cx="1877487" cy="1451334"/>
          </a:xfrm>
          <a:prstGeom prst="rect">
            <a:avLst/>
          </a:prstGeom>
        </p:spPr>
      </p:pic>
      <p:pic>
        <p:nvPicPr>
          <p:cNvPr id="2050" name="Picture 2">
            <a:extLst>
              <a:ext uri="{FF2B5EF4-FFF2-40B4-BE49-F238E27FC236}">
                <a16:creationId xmlns:a16="http://schemas.microsoft.com/office/drawing/2014/main" id="{479219E0-9ABD-1FAE-9A90-85890998A59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18627" y="4391764"/>
            <a:ext cx="2656851" cy="19783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DAEE329-92A1-7942-CCF6-A8BC8EA303A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280" y="4736717"/>
            <a:ext cx="1818780" cy="1431738"/>
          </a:xfrm>
          <a:prstGeom prst="rect">
            <a:avLst/>
          </a:prstGeom>
          <a:noFill/>
          <a:extLst>
            <a:ext uri="{909E8E84-426E-40DD-AFC4-6F175D3DCCD1}">
              <a14:hiddenFill xmlns:a14="http://schemas.microsoft.com/office/drawing/2010/main">
                <a:solidFill>
                  <a:srgbClr val="FFFFFF"/>
                </a:solidFill>
              </a14:hiddenFill>
            </a:ext>
          </a:extLst>
        </p:spPr>
      </p:pic>
      <p:sp>
        <p:nvSpPr>
          <p:cNvPr id="44" name="CuadroTexto 43">
            <a:extLst>
              <a:ext uri="{FF2B5EF4-FFF2-40B4-BE49-F238E27FC236}">
                <a16:creationId xmlns:a16="http://schemas.microsoft.com/office/drawing/2014/main" id="{59CA7B8C-D35C-C6A5-3681-91770EE03A73}"/>
              </a:ext>
            </a:extLst>
          </p:cNvPr>
          <p:cNvSpPr txBox="1"/>
          <p:nvPr/>
        </p:nvSpPr>
        <p:spPr>
          <a:xfrm>
            <a:off x="127290" y="5238394"/>
            <a:ext cx="4227378" cy="954107"/>
          </a:xfrm>
          <a:prstGeom prst="rect">
            <a:avLst/>
          </a:prstGeom>
          <a:noFill/>
        </p:spPr>
        <p:txBody>
          <a:bodyPr wrap="square">
            <a:spAutoFit/>
          </a:bodyPr>
          <a:lstStyle/>
          <a:p>
            <a:r>
              <a:rPr lang="en-US" sz="800" dirty="0"/>
              <a:t>	  </a:t>
            </a:r>
            <a:r>
              <a:rPr lang="en-US" sz="800" dirty="0" err="1"/>
              <a:t>Precisión</a:t>
            </a:r>
            <a:r>
              <a:rPr lang="en-US" sz="800" dirty="0"/>
              <a:t>               Recall	F1-Score                </a:t>
            </a:r>
            <a:r>
              <a:rPr lang="en-US" sz="800" dirty="0" err="1"/>
              <a:t>Soporte</a:t>
            </a:r>
            <a:r>
              <a:rPr lang="en-US" sz="800" dirty="0"/>
              <a:t>  </a:t>
            </a:r>
          </a:p>
          <a:p>
            <a:r>
              <a:rPr lang="en-US" sz="800" dirty="0"/>
              <a:t>  0                              0.37	  1.00	0.54	     71	</a:t>
            </a:r>
          </a:p>
          <a:p>
            <a:r>
              <a:rPr lang="en-US" sz="800" dirty="0"/>
              <a:t>  1                              0.00	   0.00	0.00	    12</a:t>
            </a:r>
          </a:p>
          <a:p>
            <a:r>
              <a:rPr lang="en-US" sz="800" dirty="0" err="1"/>
              <a:t>Exactitud</a:t>
            </a:r>
            <a:r>
              <a:rPr lang="en-US" sz="800" dirty="0"/>
              <a:t>			</a:t>
            </a:r>
            <a:r>
              <a:rPr lang="en-US" sz="800" b="1" i="1" dirty="0"/>
              <a:t>0.37</a:t>
            </a:r>
            <a:r>
              <a:rPr lang="en-US" sz="800" dirty="0"/>
              <a:t>	 </a:t>
            </a:r>
          </a:p>
          <a:p>
            <a:r>
              <a:rPr lang="en-US" sz="800" dirty="0" err="1"/>
              <a:t>Promedio</a:t>
            </a:r>
            <a:r>
              <a:rPr lang="en-US" sz="800" dirty="0"/>
              <a:t> macro	      0.18	   0.50	0.27	    19</a:t>
            </a:r>
          </a:p>
          <a:p>
            <a:r>
              <a:rPr lang="en-US" sz="800" dirty="0" err="1"/>
              <a:t>Promedio</a:t>
            </a:r>
            <a:r>
              <a:rPr lang="en-US" sz="800" dirty="0"/>
              <a:t> </a:t>
            </a:r>
            <a:r>
              <a:rPr lang="en-US" sz="800" dirty="0" err="1"/>
              <a:t>ponderad</a:t>
            </a:r>
            <a:r>
              <a:rPr lang="en-US" sz="800" dirty="0"/>
              <a:t>   0.14	   0.37	0.20	    19 </a:t>
            </a:r>
            <a:endParaRPr lang="es-ES" sz="800" dirty="0"/>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-13/16</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2" y="4786222"/>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29471" y="438406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-14/16</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dirty="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dirty="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multidimensionales</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a:t>
            </a:r>
            <a:r>
              <a:rPr lang="es-ES"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-16/16-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dirty="0">
              <a:latin typeface="Calibri"/>
              <a:ea typeface="Calibri"/>
            </a:endParaRPr>
          </a:p>
          <a:p>
            <a:r>
              <a:rPr lang="en-US" sz="1200" dirty="0">
                <a:latin typeface="Calibri"/>
                <a:ea typeface="Calibri"/>
                <a:cs typeface="Arial"/>
              </a:rPr>
              <a:t>(</a:t>
            </a:r>
            <a:r>
              <a:rPr lang="en-US" sz="1200" dirty="0">
                <a:latin typeface="Calibri"/>
                <a:ea typeface="Calibri"/>
                <a:cs typeface="Arial"/>
                <a:hlinkClick r:id="rId5"/>
              </a:rPr>
              <a:t>https://www.sciencedirect.com/science/article/pii/S0925231217307567</a:t>
            </a:r>
            <a:r>
              <a:rPr lang="en-US" sz="1200" dirty="0">
                <a:latin typeface="Calibri"/>
                <a:ea typeface="Calibri"/>
                <a:cs typeface="Arial"/>
              </a:rPr>
              <a:t>)</a:t>
            </a:r>
          </a:p>
          <a:p>
            <a:endParaRPr lang="en-US" sz="1200" dirty="0">
              <a:latin typeface="Calibri"/>
              <a:ea typeface="Calibri"/>
              <a:cs typeface="Arial"/>
            </a:endParaRPr>
          </a:p>
          <a:p>
            <a:endParaRPr lang="en-US" sz="1200" dirty="0">
              <a:latin typeface="Calibri"/>
              <a:ea typeface="Calibri"/>
              <a:cs typeface="Arial"/>
            </a:endParaRP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
        <p:nvSpPr>
          <p:cNvPr id="18" name="CuadroTexto 17">
            <a:extLst>
              <a:ext uri="{FF2B5EF4-FFF2-40B4-BE49-F238E27FC236}">
                <a16:creationId xmlns:a16="http://schemas.microsoft.com/office/drawing/2014/main" id="{C344F371-8FDD-E5A9-38FE-3EA8647695D1}"/>
              </a:ext>
            </a:extLst>
          </p:cNvPr>
          <p:cNvSpPr txBox="1"/>
          <p:nvPr/>
        </p:nvSpPr>
        <p:spPr>
          <a:xfrm>
            <a:off x="691653" y="5468262"/>
            <a:ext cx="79836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200">
                <a:latin typeface="Calibri"/>
                <a:ea typeface="Calibri"/>
                <a:cs typeface="Arial"/>
              </a:defRPr>
            </a:lvl1pPr>
          </a:lstStyle>
          <a:p>
            <a:r>
              <a:rPr lang="en-US" sz="1200" dirty="0">
                <a:latin typeface="Calibri"/>
                <a:ea typeface="Calibri"/>
                <a:cs typeface="Arial"/>
              </a:rPr>
              <a:t>[9] </a:t>
            </a:r>
            <a:r>
              <a:rPr lang="es-ES" dirty="0"/>
              <a:t>Mateos Salgado, Erik &amp; </a:t>
            </a:r>
            <a:r>
              <a:rPr lang="es-ES" dirty="0" err="1"/>
              <a:t>Dominguez</a:t>
            </a:r>
            <a:r>
              <a:rPr lang="es-ES" dirty="0"/>
              <a:t>, </a:t>
            </a:r>
            <a:r>
              <a:rPr lang="es-ES" dirty="0" err="1"/>
              <a:t>Benjamin</a:t>
            </a:r>
            <a:r>
              <a:rPr lang="es-ES" dirty="0"/>
              <a:t>. (2011). Análisis de recurrencia visual de temperatura periférica en la evaluación de un tratamiento psicológico del dolor basado en un diseño N = 1. Psicología y Salud. 21. 111-117. </a:t>
            </a: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-1/16-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A30C172-76EA-27F9-ABD6-F168DC95A008}"/>
              </a:ext>
            </a:extLst>
          </p:cNvPr>
          <p:cNvPicPr>
            <a:picLocks noChangeAspect="1"/>
          </p:cNvPicPr>
          <p:nvPr/>
        </p:nvPicPr>
        <p:blipFill>
          <a:blip r:embed="rId3"/>
          <a:stretch>
            <a:fillRect/>
          </a:stretch>
        </p:blipFill>
        <p:spPr>
          <a:xfrm>
            <a:off x="82678" y="3933058"/>
            <a:ext cx="5434114" cy="2520278"/>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35738" y="6410204"/>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sp>
        <p:nvSpPr>
          <p:cNvPr id="15" name="CuadroTexto 14">
            <a:extLst>
              <a:ext uri="{FF2B5EF4-FFF2-40B4-BE49-F238E27FC236}">
                <a16:creationId xmlns:a16="http://schemas.microsoft.com/office/drawing/2014/main" id="{575A3461-2E13-EC34-BA5D-FA89A8D4FCEF}"/>
              </a:ext>
            </a:extLst>
          </p:cNvPr>
          <p:cNvSpPr txBox="1"/>
          <p:nvPr/>
        </p:nvSpPr>
        <p:spPr>
          <a:xfrm>
            <a:off x="236537" y="3486769"/>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Tendencia temporal en investigaciones sobre el procesamiento y uso del EEG.</a:t>
            </a:r>
            <a:endParaRPr lang="es-ES" sz="1000" b="1" i="1" dirty="0">
              <a:solidFill>
                <a:schemeClr val="bg2">
                  <a:lumMod val="10000"/>
                </a:schemeClr>
              </a:solidFill>
              <a:latin typeface="Cambria"/>
              <a:ea typeface="Cambria"/>
            </a:endParaRPr>
          </a:p>
        </p:txBody>
      </p:sp>
      <p:sp>
        <p:nvSpPr>
          <p:cNvPr id="4" name="CuadroTexto 3">
            <a:extLst>
              <a:ext uri="{FF2B5EF4-FFF2-40B4-BE49-F238E27FC236}">
                <a16:creationId xmlns:a16="http://schemas.microsoft.com/office/drawing/2014/main" id="{F3EB81B2-197C-35EF-0043-75BC01E075AC}"/>
              </a:ext>
            </a:extLst>
          </p:cNvPr>
          <p:cNvSpPr txBox="1"/>
          <p:nvPr/>
        </p:nvSpPr>
        <p:spPr>
          <a:xfrm>
            <a:off x="-121579" y="6053624"/>
            <a:ext cx="48422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Investigaciones última </a:t>
            </a:r>
            <a:r>
              <a:rPr lang="es-ES" sz="1000" b="1" i="1">
                <a:solidFill>
                  <a:schemeClr val="bg2">
                    <a:lumMod val="10000"/>
                  </a:schemeClr>
                </a:solidFill>
                <a:latin typeface="Cambria"/>
                <a:ea typeface="Cambria"/>
                <a:cs typeface="Arial"/>
              </a:rPr>
              <a:t>década</a:t>
            </a:r>
            <a:r>
              <a:rPr lang="es-ES" sz="1000" b="1" i="1" dirty="0">
                <a:solidFill>
                  <a:schemeClr val="bg2">
                    <a:lumMod val="10000"/>
                  </a:schemeClr>
                </a:solidFill>
                <a:latin typeface="Cambria"/>
                <a:ea typeface="Cambria"/>
                <a:cs typeface="Arial"/>
              </a:rPr>
              <a:t> sobre el procesamiento EEG con RC-ESN</a:t>
            </a:r>
            <a:endParaRPr lang="es-ES" sz="1000" b="1" i="1" dirty="0">
              <a:solidFill>
                <a:schemeClr val="bg2">
                  <a:lumMod val="10000"/>
                </a:schemeClr>
              </a:solidFill>
              <a:latin typeface="Cambria"/>
              <a:ea typeface="Cambria"/>
            </a:endParaRPr>
          </a:p>
        </p:txBody>
      </p:sp>
      <p:sp>
        <p:nvSpPr>
          <p:cNvPr id="7" name="CuadroTexto 6">
            <a:extLst>
              <a:ext uri="{FF2B5EF4-FFF2-40B4-BE49-F238E27FC236}">
                <a16:creationId xmlns:a16="http://schemas.microsoft.com/office/drawing/2014/main" id="{395CBDF6-8FC3-53F5-77B7-43F320420D71}"/>
              </a:ext>
            </a:extLst>
          </p:cNvPr>
          <p:cNvSpPr txBox="1"/>
          <p:nvPr/>
        </p:nvSpPr>
        <p:spPr>
          <a:xfrm>
            <a:off x="4465969" y="5976558"/>
            <a:ext cx="46985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Neurociencia y Deep </a:t>
            </a:r>
            <a:r>
              <a:rPr lang="es-ES" sz="1000" b="1" i="1" dirty="0" err="1">
                <a:solidFill>
                  <a:schemeClr val="bg2">
                    <a:lumMod val="10000"/>
                  </a:schemeClr>
                </a:solidFill>
                <a:latin typeface="Cambria"/>
                <a:ea typeface="Cambria"/>
                <a:cs typeface="Arial"/>
              </a:rPr>
              <a:t>learning</a:t>
            </a:r>
            <a:endParaRPr lang="es-ES" sz="1000" b="1" i="1" dirty="0">
              <a:solidFill>
                <a:schemeClr val="bg2">
                  <a:lumMod val="10000"/>
                </a:schemeClr>
              </a:solidFill>
              <a:latin typeface="Cambria"/>
              <a:ea typeface="Cambria"/>
            </a:endParaRPr>
          </a:p>
          <a:p>
            <a:pPr algn="ctr"/>
            <a:r>
              <a:rPr lang="en-US" sz="600" b="1" i="1" dirty="0">
                <a:solidFill>
                  <a:schemeClr val="bg2">
                    <a:lumMod val="10000"/>
                  </a:schemeClr>
                </a:solidFill>
                <a:latin typeface="Cambria"/>
                <a:ea typeface="Cambria"/>
                <a:cs typeface="Arial"/>
              </a:rPr>
              <a:t>J. Neural Eng. 16 (2019) 051001 (37pp): Deep learning-based </a:t>
            </a:r>
            <a:r>
              <a:rPr lang="en-US" sz="600" b="1" i="1" dirty="0" err="1">
                <a:solidFill>
                  <a:schemeClr val="bg2">
                    <a:lumMod val="10000"/>
                  </a:schemeClr>
                </a:solidFill>
                <a:latin typeface="Cambria"/>
                <a:ea typeface="Cambria"/>
                <a:cs typeface="Arial"/>
              </a:rPr>
              <a:t>electroencephalo-graphy</a:t>
            </a:r>
            <a:r>
              <a:rPr lang="en-US" sz="600" b="1" i="1" dirty="0">
                <a:solidFill>
                  <a:schemeClr val="bg2">
                    <a:lumMod val="10000"/>
                  </a:schemeClr>
                </a:solidFill>
                <a:latin typeface="Cambria"/>
                <a:ea typeface="Cambria"/>
                <a:cs typeface="Arial"/>
              </a:rPr>
              <a:t> analysis: a systematic review</a:t>
            </a:r>
            <a:endParaRPr lang="es-ES" sz="600" b="1" i="1" dirty="0">
              <a:solidFill>
                <a:schemeClr val="bg2">
                  <a:lumMod val="10000"/>
                </a:schemeClr>
              </a:solidFill>
              <a:latin typeface="Cambria"/>
              <a:ea typeface="Cambria"/>
            </a:endParaRPr>
          </a:p>
        </p:txBody>
      </p:sp>
      <p:sp>
        <p:nvSpPr>
          <p:cNvPr id="8" name="CuadroTexto 7">
            <a:extLst>
              <a:ext uri="{FF2B5EF4-FFF2-40B4-BE49-F238E27FC236}">
                <a16:creationId xmlns:a16="http://schemas.microsoft.com/office/drawing/2014/main" id="{E284A102-262F-6CF9-AD43-279E2DEBDAB1}"/>
              </a:ext>
            </a:extLst>
          </p:cNvPr>
          <p:cNvSpPr txBox="1"/>
          <p:nvPr/>
        </p:nvSpPr>
        <p:spPr>
          <a:xfrm>
            <a:off x="4636069" y="3377688"/>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Área de conocimiento</a:t>
            </a:r>
            <a:endParaRPr lang="es-ES" sz="1000" b="1" i="1" dirty="0">
              <a:solidFill>
                <a:schemeClr val="bg2">
                  <a:lumMod val="10000"/>
                </a:schemeClr>
              </a:solidFill>
              <a:latin typeface="Cambria"/>
              <a:ea typeface="Cambria"/>
            </a:endParaRPr>
          </a:p>
        </p:txBody>
      </p:sp>
      <p:pic>
        <p:nvPicPr>
          <p:cNvPr id="16" name="Imagen 15">
            <a:extLst>
              <a:ext uri="{FF2B5EF4-FFF2-40B4-BE49-F238E27FC236}">
                <a16:creationId xmlns:a16="http://schemas.microsoft.com/office/drawing/2014/main" id="{85C42EE1-06E3-FA22-D636-ED6EFF2263D4}"/>
              </a:ext>
            </a:extLst>
          </p:cNvPr>
          <p:cNvPicPr>
            <a:picLocks noChangeAspect="1"/>
          </p:cNvPicPr>
          <p:nvPr/>
        </p:nvPicPr>
        <p:blipFill>
          <a:blip r:embed="rId5"/>
          <a:stretch>
            <a:fillRect/>
          </a:stretch>
        </p:blipFill>
        <p:spPr>
          <a:xfrm>
            <a:off x="5077637" y="3675008"/>
            <a:ext cx="3528200" cy="2349356"/>
          </a:xfrm>
          <a:prstGeom prst="rect">
            <a:avLst/>
          </a:prstGeom>
        </p:spPr>
      </p:pic>
      <p:pic>
        <p:nvPicPr>
          <p:cNvPr id="18" name="Imagen 17">
            <a:extLst>
              <a:ext uri="{FF2B5EF4-FFF2-40B4-BE49-F238E27FC236}">
                <a16:creationId xmlns:a16="http://schemas.microsoft.com/office/drawing/2014/main" id="{4CD4B18C-F9C8-6EC7-9DAD-1145E6B63FD6}"/>
              </a:ext>
            </a:extLst>
          </p:cNvPr>
          <p:cNvPicPr>
            <a:picLocks noChangeAspect="1"/>
          </p:cNvPicPr>
          <p:nvPr/>
        </p:nvPicPr>
        <p:blipFill>
          <a:blip r:embed="rId6"/>
          <a:stretch>
            <a:fillRect/>
          </a:stretch>
        </p:blipFill>
        <p:spPr>
          <a:xfrm>
            <a:off x="5341613" y="1227777"/>
            <a:ext cx="3468472" cy="2211340"/>
          </a:xfrm>
          <a:prstGeom prst="rect">
            <a:avLst/>
          </a:prstGeom>
        </p:spPr>
      </p:pic>
      <p:pic>
        <p:nvPicPr>
          <p:cNvPr id="12" name="Imagen 11" descr="Gráfico, Gráfico de barras&#10;&#10;Descripción generada automáticamente">
            <a:extLst>
              <a:ext uri="{FF2B5EF4-FFF2-40B4-BE49-F238E27FC236}">
                <a16:creationId xmlns:a16="http://schemas.microsoft.com/office/drawing/2014/main" id="{F9E3FC56-858E-7DE7-C110-2260172D2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56" y="1333411"/>
            <a:ext cx="5100888" cy="2211340"/>
          </a:xfrm>
          <a:prstGeom prst="rect">
            <a:avLst/>
          </a:prstGeom>
        </p:spPr>
      </p:pic>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10;&#10;Descripción generada automáticamente">
            <a:extLst>
              <a:ext uri="{FF2B5EF4-FFF2-40B4-BE49-F238E27FC236}">
                <a16:creationId xmlns:a16="http://schemas.microsoft.com/office/drawing/2014/main" id="{FD2DA0AB-1A87-8FFA-B088-53A153FEC991}"/>
              </a:ext>
            </a:extLst>
          </p:cNvPr>
          <p:cNvPicPr>
            <a:picLocks noChangeAspect="1"/>
          </p:cNvPicPr>
          <p:nvPr/>
        </p:nvPicPr>
        <p:blipFill>
          <a:blip r:embed="rId3"/>
          <a:stretch>
            <a:fillRect/>
          </a:stretch>
        </p:blipFill>
        <p:spPr>
          <a:xfrm>
            <a:off x="142246" y="1244540"/>
            <a:ext cx="4086225" cy="4857750"/>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Objetivos</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522454" y="1892014"/>
            <a:ext cx="5621544" cy="2872695"/>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pic>
        <p:nvPicPr>
          <p:cNvPr id="11" name="Imagen 10">
            <a:extLst>
              <a:ext uri="{FF2B5EF4-FFF2-40B4-BE49-F238E27FC236}">
                <a16:creationId xmlns:a16="http://schemas.microsoft.com/office/drawing/2014/main" id="{A840A5C7-FA6B-E38C-37C5-45A3595D1640}"/>
              </a:ext>
            </a:extLst>
          </p:cNvPr>
          <p:cNvPicPr>
            <a:picLocks noChangeAspect="1"/>
          </p:cNvPicPr>
          <p:nvPr/>
        </p:nvPicPr>
        <p:blipFill>
          <a:blip r:embed="rId7"/>
          <a:stretch>
            <a:fillRect/>
          </a:stretch>
        </p:blipFill>
        <p:spPr>
          <a:xfrm>
            <a:off x="252413" y="6094203"/>
            <a:ext cx="4067175" cy="190500"/>
          </a:xfrm>
          <a:prstGeom prst="rect">
            <a:avLst/>
          </a:prstGeom>
        </p:spPr>
      </p:pic>
      <p:sp>
        <p:nvSpPr>
          <p:cNvPr id="12" name="CuadroTexto 11">
            <a:extLst>
              <a:ext uri="{FF2B5EF4-FFF2-40B4-BE49-F238E27FC236}">
                <a16:creationId xmlns:a16="http://schemas.microsoft.com/office/drawing/2014/main" id="{4A17FFFB-8311-3262-5724-DF1DD19F9C62}"/>
              </a:ext>
            </a:extLst>
          </p:cNvPr>
          <p:cNvSpPr txBox="1"/>
          <p:nvPr/>
        </p:nvSpPr>
        <p:spPr>
          <a:xfrm>
            <a:off x="4547029" y="1533838"/>
            <a:ext cx="3922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i="1" dirty="0">
                <a:solidFill>
                  <a:schemeClr val="bg2">
                    <a:lumMod val="10000"/>
                  </a:schemeClr>
                </a:solidFill>
                <a:latin typeface="Cambria"/>
                <a:ea typeface="Cambria"/>
                <a:cs typeface="Arial"/>
              </a:rPr>
              <a:t>Ámbito del </a:t>
            </a:r>
            <a:r>
              <a:rPr lang="es-ES" b="1" i="1" err="1">
                <a:solidFill>
                  <a:schemeClr val="bg2">
                    <a:lumMod val="10000"/>
                  </a:schemeClr>
                </a:solidFill>
                <a:latin typeface="Cambria"/>
                <a:ea typeface="Cambria"/>
                <a:cs typeface="Arial"/>
              </a:rPr>
              <a:t>framework</a:t>
            </a:r>
            <a:r>
              <a:rPr lang="es-ES" b="1" i="1" dirty="0">
                <a:solidFill>
                  <a:schemeClr val="bg2">
                    <a:lumMod val="10000"/>
                  </a:schemeClr>
                </a:solidFill>
                <a:latin typeface="Cambria"/>
                <a:ea typeface="Cambria"/>
                <a:cs typeface="Arial"/>
              </a:rPr>
              <a:t> desarrollado</a:t>
            </a:r>
            <a:endParaRPr lang="es-ES" b="1" i="1">
              <a:solidFill>
                <a:schemeClr val="bg2">
                  <a:lumMod val="10000"/>
                </a:schemeClr>
              </a:solidFill>
              <a:latin typeface="Cambria"/>
              <a:ea typeface="Cambria"/>
            </a:endParaRPr>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jóvenes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dirty="0" err="1">
                <a:solidFill>
                  <a:srgbClr val="000000"/>
                </a:solidFill>
                <a:latin typeface="Arial"/>
                <a:cs typeface="Arial"/>
              </a:rPr>
              <a:t>n_samples_per_subject</a:t>
            </a:r>
            <a:r>
              <a:rPr lang="es-ES" sz="1100" dirty="0">
                <a:solidFill>
                  <a:srgbClr val="000000"/>
                </a:solidFill>
                <a:latin typeface="Arial"/>
                <a:cs typeface="Arial"/>
              </a:rPr>
              <a:t> = </a:t>
            </a:r>
            <a:r>
              <a:rPr lang="es-ES" sz="1100" dirty="0">
                <a:solidFill>
                  <a:srgbClr val="116644"/>
                </a:solidFill>
                <a:latin typeface="Arial"/>
                <a:cs typeface="Arial"/>
              </a:rPr>
              <a:t>1000</a:t>
            </a:r>
            <a:endParaRPr lang="es-ES" dirty="0">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-4/16-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9DD5AE2D-183E-5B08-831D-8D684C810DC7}"/>
              </a:ext>
            </a:extLst>
          </p:cNvPr>
          <p:cNvPicPr>
            <a:picLocks noChangeAspect="1"/>
          </p:cNvPicPr>
          <p:nvPr/>
        </p:nvPicPr>
        <p:blipFill>
          <a:blip r:embed="rId3"/>
          <a:stretch>
            <a:fillRect/>
          </a:stretch>
        </p:blipFill>
        <p:spPr>
          <a:xfrm>
            <a:off x="608929" y="2113582"/>
            <a:ext cx="6915150" cy="2390775"/>
          </a:xfrm>
          <a:prstGeom prst="rect">
            <a:avLst/>
          </a:prstGeom>
        </p:spPr>
      </p:pic>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6"/>
          <a:stretch>
            <a:fillRect/>
          </a:stretch>
        </p:blipFill>
        <p:spPr>
          <a:xfrm rot="20040000">
            <a:off x="1169363" y="2673557"/>
            <a:ext cx="1254849" cy="196442"/>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7"/>
          <a:stretch>
            <a:fillRect/>
          </a:stretch>
        </p:blipFill>
        <p:spPr>
          <a:xfrm>
            <a:off x="6295175" y="4903841"/>
            <a:ext cx="1397718" cy="467960"/>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8"/>
          <a:stretch>
            <a:fillRect/>
          </a:stretch>
        </p:blipFill>
        <p:spPr>
          <a:xfrm>
            <a:off x="5640307" y="4863162"/>
            <a:ext cx="693061" cy="370343"/>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491781" y="4351319"/>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88628" y="4138470"/>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a:off x="2802045" y="5038814"/>
            <a:ext cx="12267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RC </a:t>
            </a:r>
            <a:r>
              <a:rPr lang="es-ES" sz="1400" b="1" dirty="0" err="1">
                <a:solidFill>
                  <a:schemeClr val="tx2">
                    <a:lumMod val="75000"/>
                  </a:schemeClr>
                </a:solidFill>
                <a:latin typeface="Arial"/>
                <a:cs typeface="Arial"/>
              </a:rPr>
              <a:t>State</a:t>
            </a:r>
            <a:endParaRPr lang="es-ES" sz="1400" b="1" dirty="0">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a:off x="3814244" y="4903841"/>
            <a:ext cx="1611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PCA (RC </a:t>
            </a:r>
            <a:r>
              <a:rPr lang="es-ES" sz="1400" b="1" dirty="0" err="1">
                <a:solidFill>
                  <a:schemeClr val="tx2">
                    <a:lumMod val="75000"/>
                  </a:schemeClr>
                </a:solidFill>
                <a:latin typeface="Arial"/>
                <a:cs typeface="Arial"/>
              </a:rPr>
              <a:t>State</a:t>
            </a:r>
            <a:r>
              <a:rPr lang="es-ES" sz="1400" b="1" dirty="0">
                <a:solidFill>
                  <a:schemeClr val="tx2">
                    <a:lumMod val="75000"/>
                  </a:schemeClr>
                </a:solidFill>
                <a:latin typeface="Arial"/>
                <a:cs typeface="Arial"/>
              </a:rPr>
              <a:t>)</a:t>
            </a:r>
            <a:endParaRPr lang="es-ES" sz="1400"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a:off x="5425761" y="4713087"/>
            <a:ext cx="20641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output(RC </a:t>
            </a:r>
            <a:r>
              <a:rPr lang="es-ES" sz="1400" b="1" dirty="0" err="1">
                <a:solidFill>
                  <a:schemeClr val="tx2">
                    <a:lumMod val="75000"/>
                  </a:schemeClr>
                </a:solidFill>
                <a:latin typeface="Arial"/>
                <a:cs typeface="Arial"/>
              </a:rPr>
              <a:t>State</a:t>
            </a:r>
            <a:r>
              <a:rPr lang="es-ES" sz="1400" b="1" dirty="0">
                <a:solidFill>
                  <a:schemeClr val="tx2">
                    <a:lumMod val="75000"/>
                  </a:schemeClr>
                </a:solidFill>
                <a:latin typeface="Arial"/>
                <a:cs typeface="Arial"/>
              </a:rPr>
              <a:t>)</a:t>
            </a:r>
            <a:endParaRPr lang="es-ES" sz="1400" b="1" dirty="0">
              <a:solidFill>
                <a:schemeClr val="tx2">
                  <a:lumMod val="75000"/>
                </a:schemeClr>
              </a:solidFill>
            </a:endParaRPr>
          </a:p>
        </p:txBody>
      </p:sp>
      <p:pic>
        <p:nvPicPr>
          <p:cNvPr id="12" name="Imagen 11">
            <a:extLst>
              <a:ext uri="{FF2B5EF4-FFF2-40B4-BE49-F238E27FC236}">
                <a16:creationId xmlns:a16="http://schemas.microsoft.com/office/drawing/2014/main" id="{1A18E798-1642-D693-57AC-959C8D736C26}"/>
              </a:ext>
            </a:extLst>
          </p:cNvPr>
          <p:cNvPicPr>
            <a:picLocks noChangeAspect="1"/>
          </p:cNvPicPr>
          <p:nvPr/>
        </p:nvPicPr>
        <p:blipFill>
          <a:blip r:embed="rId9"/>
          <a:stretch>
            <a:fillRect/>
          </a:stretch>
        </p:blipFill>
        <p:spPr>
          <a:xfrm>
            <a:off x="1984563" y="1935813"/>
            <a:ext cx="1914207" cy="193527"/>
          </a:xfrm>
          <a:prstGeom prst="rect">
            <a:avLst/>
          </a:prstGeom>
        </p:spPr>
      </p:pic>
      <p:pic>
        <p:nvPicPr>
          <p:cNvPr id="29" name="Imagen 28">
            <a:extLst>
              <a:ext uri="{FF2B5EF4-FFF2-40B4-BE49-F238E27FC236}">
                <a16:creationId xmlns:a16="http://schemas.microsoft.com/office/drawing/2014/main" id="{F2C56C96-AF4E-A8EE-08E6-9B29A6DA6136}"/>
              </a:ext>
            </a:extLst>
          </p:cNvPr>
          <p:cNvPicPr>
            <a:picLocks noChangeAspect="1"/>
          </p:cNvPicPr>
          <p:nvPr/>
        </p:nvPicPr>
        <p:blipFill>
          <a:blip r:embed="rId10"/>
          <a:stretch>
            <a:fillRect/>
          </a:stretch>
        </p:blipFill>
        <p:spPr>
          <a:xfrm>
            <a:off x="4225399" y="3539086"/>
            <a:ext cx="1419225" cy="266700"/>
          </a:xfrm>
          <a:prstGeom prst="rect">
            <a:avLst/>
          </a:prstGeom>
        </p:spPr>
      </p:pic>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MyRC (ESN): Métricas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-8/16-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E6B70D86-5C8D-6027-BA61-94302E7C77C2}"/>
              </a:ext>
            </a:extLst>
          </p:cNvPr>
          <p:cNvSpPr txBox="1"/>
          <p:nvPr/>
        </p:nvSpPr>
        <p:spPr>
          <a:xfrm>
            <a:off x="5883516" y="2626796"/>
            <a:ext cx="3006080" cy="369332"/>
          </a:xfrm>
          <a:prstGeom prst="rect">
            <a:avLst/>
          </a:prstGeom>
          <a:noFill/>
        </p:spPr>
        <p:txBody>
          <a:bodyPr wrap="square">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
        <p:nvSpPr>
          <p:cNvPr id="11" name="CuadroTexto 10">
            <a:extLst>
              <a:ext uri="{FF2B5EF4-FFF2-40B4-BE49-F238E27FC236}">
                <a16:creationId xmlns:a16="http://schemas.microsoft.com/office/drawing/2014/main" id="{EAC7644A-DEA1-E74E-FDAA-E47DB45B7485}"/>
              </a:ext>
            </a:extLst>
          </p:cNvPr>
          <p:cNvSpPr txBox="1"/>
          <p:nvPr/>
        </p:nvSpPr>
        <p:spPr>
          <a:xfrm>
            <a:off x="971600" y="1881796"/>
            <a:ext cx="3006080" cy="369332"/>
          </a:xfrm>
          <a:prstGeom prst="rect">
            <a:avLst/>
          </a:prstGeom>
          <a:noFill/>
        </p:spPr>
        <p:txBody>
          <a:bodyPr wrap="square">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4" name="CuadroTexto 13">
            <a:extLst>
              <a:ext uri="{FF2B5EF4-FFF2-40B4-BE49-F238E27FC236}">
                <a16:creationId xmlns:a16="http://schemas.microsoft.com/office/drawing/2014/main" id="{A429D4FE-FA4A-2D77-AD29-107D28EBCF1F}"/>
              </a:ext>
            </a:extLst>
          </p:cNvPr>
          <p:cNvSpPr txBox="1"/>
          <p:nvPr/>
        </p:nvSpPr>
        <p:spPr>
          <a:xfrm>
            <a:off x="291373" y="2287429"/>
            <a:ext cx="4572000" cy="461665"/>
          </a:xfrm>
          <a:prstGeom prst="rect">
            <a:avLst/>
          </a:prstGeom>
          <a:noFill/>
        </p:spPr>
        <p:txBody>
          <a:bodyPr wrap="square">
            <a:spAutoFit/>
          </a:bodyPr>
          <a:lstStyle>
            <a:defPPr>
              <a:defRPr lang="en-US"/>
            </a:defPPr>
            <a:lvl1pPr algn="ctr">
              <a:defRPr sz="1200" i="1">
                <a:solidFill>
                  <a:schemeClr val="tx2">
                    <a:lumMod val="75000"/>
                  </a:schemeClr>
                </a:solidFill>
              </a:defRPr>
            </a:lvl1pPr>
          </a:lstStyle>
          <a:p>
            <a:r>
              <a:rPr lang="es-ES" dirty="0">
                <a:solidFill>
                  <a:schemeClr val="bg2">
                    <a:lumMod val="50000"/>
                  </a:schemeClr>
                </a:solidFill>
              </a:rPr>
              <a:t>Momentos en los que un sistema dinámico retorna a estados similares. </a:t>
            </a:r>
          </a:p>
        </p:txBody>
      </p:sp>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EC4264CE-F443-3C41-BD7E-637B19325D95}"/>
                  </a:ext>
                </a:extLst>
              </p:cNvPr>
              <p:cNvSpPr txBox="1"/>
              <p:nvPr/>
            </p:nvSpPr>
            <p:spPr>
              <a:xfrm>
                <a:off x="4724381" y="3151438"/>
                <a:ext cx="4572000" cy="646331"/>
              </a:xfrm>
              <a:prstGeom prst="rect">
                <a:avLst/>
              </a:prstGeom>
              <a:noFill/>
            </p:spPr>
            <p:txBody>
              <a:bodyPr wrap="square">
                <a:spAutoFit/>
              </a:bodyPr>
              <a:lstStyle>
                <a:defPPr>
                  <a:defRPr lang="en-US"/>
                </a:defPPr>
                <a:lvl1pPr algn="ctr">
                  <a:defRPr sz="1400" i="1"/>
                </a:lvl1pPr>
              </a:lstStyle>
              <a:p>
                <a:r>
                  <a:rPr lang="es-ES" sz="1200" dirty="0">
                    <a:solidFill>
                      <a:schemeClr val="bg2">
                        <a:lumMod val="50000"/>
                      </a:schemeClr>
                    </a:solidFill>
                  </a:rPr>
                  <a:t>Instante de tiempo t en el cual la distancia euclidiana entre el estado inicial  </a:t>
                </a:r>
                <a14:m>
                  <m:oMath xmlns:m="http://schemas.openxmlformats.org/officeDocument/2006/math">
                    <m:sSub>
                      <m:sSubPr>
                        <m:ctrlPr>
                          <a:rPr lang="es-ES" sz="1200" i="1" smtClean="0">
                            <a:solidFill>
                              <a:schemeClr val="bg2">
                                <a:lumMod val="50000"/>
                              </a:schemeClr>
                            </a:solidFill>
                            <a:latin typeface="Cambria Math" panose="02040503050406030204" pitchFamily="18" charset="0"/>
                          </a:rPr>
                        </m:ctrlPr>
                      </m:sSubPr>
                      <m:e>
                        <m:r>
                          <a:rPr lang="es-ES" sz="1200" b="0" i="1" smtClean="0">
                            <a:solidFill>
                              <a:schemeClr val="bg2">
                                <a:lumMod val="50000"/>
                              </a:schemeClr>
                            </a:solidFill>
                            <a:latin typeface="Cambria Math" panose="02040503050406030204" pitchFamily="18" charset="0"/>
                          </a:rPr>
                          <m:t>𝑦</m:t>
                        </m:r>
                      </m:e>
                      <m:sub>
                        <m:r>
                          <a:rPr lang="es-ES" sz="1200" b="0" i="1" smtClean="0">
                            <a:solidFill>
                              <a:schemeClr val="bg2">
                                <a:lumMod val="50000"/>
                              </a:schemeClr>
                            </a:solidFill>
                            <a:latin typeface="Cambria Math" panose="02040503050406030204" pitchFamily="18" charset="0"/>
                          </a:rPr>
                          <m:t>0</m:t>
                        </m:r>
                      </m:sub>
                    </m:sSub>
                    <m:r>
                      <a:rPr lang="es-ES" sz="1200" b="0" i="1" smtClean="0">
                        <a:solidFill>
                          <a:schemeClr val="bg2">
                            <a:lumMod val="50000"/>
                          </a:schemeClr>
                        </a:solidFill>
                        <a:latin typeface="Cambria Math" panose="02040503050406030204" pitchFamily="18" charset="0"/>
                      </a:rPr>
                      <m:t> </m:t>
                    </m:r>
                  </m:oMath>
                </a14:m>
                <a:r>
                  <a:rPr lang="es-ES" sz="1200" dirty="0">
                    <a:solidFill>
                      <a:schemeClr val="bg2">
                        <a:lumMod val="50000"/>
                      </a:schemeClr>
                    </a:solidFill>
                  </a:rPr>
                  <a:t>y el estado </a:t>
                </a:r>
                <a14:m>
                  <m:oMath xmlns:m="http://schemas.openxmlformats.org/officeDocument/2006/math">
                    <m:sSub>
                      <m:sSubPr>
                        <m:ctrlPr>
                          <a:rPr lang="es-ES" sz="1200" i="1">
                            <a:solidFill>
                              <a:schemeClr val="bg2">
                                <a:lumMod val="50000"/>
                              </a:schemeClr>
                            </a:solidFill>
                            <a:latin typeface="Cambria Math" panose="02040503050406030204" pitchFamily="18" charset="0"/>
                          </a:rPr>
                        </m:ctrlPr>
                      </m:sSubPr>
                      <m:e>
                        <m:r>
                          <a:rPr lang="es-ES" sz="1200">
                            <a:solidFill>
                              <a:schemeClr val="bg2">
                                <a:lumMod val="50000"/>
                              </a:schemeClr>
                            </a:solidFill>
                            <a:latin typeface="Cambria Math" panose="02040503050406030204" pitchFamily="18" charset="0"/>
                          </a:rPr>
                          <m:t>𝑦</m:t>
                        </m:r>
                      </m:e>
                      <m:sub>
                        <m:r>
                          <a:rPr lang="es-ES" sz="1200" b="0" i="1" smtClean="0">
                            <a:solidFill>
                              <a:schemeClr val="bg2">
                                <a:lumMod val="50000"/>
                              </a:schemeClr>
                            </a:solidFill>
                            <a:latin typeface="Cambria Math" panose="02040503050406030204" pitchFamily="18" charset="0"/>
                          </a:rPr>
                          <m:t>𝑡</m:t>
                        </m:r>
                      </m:sub>
                    </m:sSub>
                    <m:r>
                      <a:rPr lang="es-ES" sz="1200">
                        <a:solidFill>
                          <a:schemeClr val="bg2">
                            <a:lumMod val="50000"/>
                          </a:schemeClr>
                        </a:solidFill>
                        <a:latin typeface="Cambria Math" panose="02040503050406030204" pitchFamily="18" charset="0"/>
                      </a:rPr>
                      <m:t> </m:t>
                    </m:r>
                  </m:oMath>
                </a14:m>
                <a:r>
                  <a:rPr lang="es-ES" sz="1200" dirty="0">
                    <a:solidFill>
                      <a:schemeClr val="bg2">
                        <a:lumMod val="50000"/>
                      </a:schemeClr>
                    </a:solidFill>
                  </a:rPr>
                  <a:t>de la serie temporal cae por debajo de un umbral de tolerancia ϵ</a:t>
                </a:r>
              </a:p>
            </p:txBody>
          </p:sp>
        </mc:Choice>
        <mc:Fallback>
          <p:sp>
            <p:nvSpPr>
              <p:cNvPr id="16" name="CuadroTexto 15">
                <a:extLst>
                  <a:ext uri="{FF2B5EF4-FFF2-40B4-BE49-F238E27FC236}">
                    <a16:creationId xmlns:a16="http://schemas.microsoft.com/office/drawing/2014/main" id="{EC4264CE-F443-3C41-BD7E-637B19325D95}"/>
                  </a:ext>
                </a:extLst>
              </p:cNvPr>
              <p:cNvSpPr txBox="1">
                <a:spLocks noRot="1" noChangeAspect="1" noMove="1" noResize="1" noEditPoints="1" noAdjustHandles="1" noChangeArrowheads="1" noChangeShapeType="1" noTextEdit="1"/>
              </p:cNvSpPr>
              <p:nvPr/>
            </p:nvSpPr>
            <p:spPr>
              <a:xfrm>
                <a:off x="4724381" y="3151438"/>
                <a:ext cx="4572000" cy="646331"/>
              </a:xfrm>
              <a:prstGeom prst="rect">
                <a:avLst/>
              </a:prstGeom>
              <a:blipFill>
                <a:blip r:embed="rId5"/>
                <a:stretch>
                  <a:fillRect t="-1887" b="-566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8E822F5-D552-4A8A-D48D-D1A508BE456B}"/>
                  </a:ext>
                </a:extLst>
              </p:cNvPr>
              <p:cNvSpPr txBox="1"/>
              <p:nvPr/>
            </p:nvSpPr>
            <p:spPr>
              <a:xfrm>
                <a:off x="1619672" y="3381236"/>
                <a:ext cx="1493294" cy="177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000" i="1" smtClean="0">
                              <a:solidFill>
                                <a:schemeClr val="tx2">
                                  <a:lumMod val="75000"/>
                                </a:schemeClr>
                              </a:solidFill>
                              <a:latin typeface="Cambria Math" panose="02040503050406030204" pitchFamily="18" charset="0"/>
                            </a:rPr>
                          </m:ctrlPr>
                        </m:sSubPr>
                        <m:e>
                          <m:r>
                            <a:rPr lang="es-ES" sz="1000" i="1">
                              <a:solidFill>
                                <a:schemeClr val="tx2">
                                  <a:lumMod val="75000"/>
                                </a:schemeClr>
                              </a:solidFill>
                              <a:latin typeface="Cambria Math" panose="02040503050406030204" pitchFamily="18" charset="0"/>
                            </a:rPr>
                            <m:t>𝑅</m:t>
                          </m:r>
                        </m:e>
                        <m:sub>
                          <m:r>
                            <a:rPr lang="es-ES" sz="1000" i="1">
                              <a:solidFill>
                                <a:schemeClr val="tx2">
                                  <a:lumMod val="75000"/>
                                </a:schemeClr>
                              </a:solidFill>
                              <a:latin typeface="Cambria Math" panose="02040503050406030204" pitchFamily="18" charset="0"/>
                            </a:rPr>
                            <m:t>𝑖</m:t>
                          </m:r>
                          <m:r>
                            <a:rPr lang="es-ES" sz="1000" i="1">
                              <a:solidFill>
                                <a:schemeClr val="tx2">
                                  <a:lumMod val="75000"/>
                                </a:schemeClr>
                              </a:solidFill>
                              <a:latin typeface="Cambria Math" panose="02040503050406030204" pitchFamily="18" charset="0"/>
                            </a:rPr>
                            <m:t>,</m:t>
                          </m:r>
                          <m:r>
                            <a:rPr lang="es-ES" sz="1000" i="1">
                              <a:solidFill>
                                <a:schemeClr val="tx2">
                                  <a:lumMod val="75000"/>
                                </a:schemeClr>
                              </a:solidFill>
                              <a:latin typeface="Cambria Math" panose="02040503050406030204" pitchFamily="18" charset="0"/>
                            </a:rPr>
                            <m:t>𝑗</m:t>
                          </m:r>
                        </m:sub>
                      </m:sSub>
                      <m:r>
                        <a:rPr lang="es-ES" sz="1000" i="1">
                          <a:solidFill>
                            <a:schemeClr val="tx2">
                              <a:lumMod val="75000"/>
                            </a:schemeClr>
                          </a:solidFill>
                          <a:latin typeface="Cambria Math" panose="02040503050406030204" pitchFamily="18" charset="0"/>
                        </a:rPr>
                        <m:t> </m:t>
                      </m:r>
                      <m:r>
                        <a:rPr lang="es-ES" sz="1000" i="1" smtClean="0">
                          <a:latin typeface="Cambria Math" panose="02040503050406030204" pitchFamily="18" charset="0"/>
                        </a:rPr>
                        <m:t>=</m:t>
                      </m:r>
                      <m:r>
                        <m:rPr>
                          <m:sty m:val="p"/>
                        </m:rPr>
                        <a:rPr lang="el-GR" sz="1000" i="1" smtClean="0">
                          <a:latin typeface="Cambria Math" panose="02040503050406030204" pitchFamily="18" charset="0"/>
                          <a:ea typeface="Cambria Math" panose="02040503050406030204" pitchFamily="18" charset="0"/>
                        </a:rPr>
                        <m:t>Θ</m:t>
                      </m:r>
                      <m:r>
                        <a:rPr lang="es-ES" sz="1000" b="0" i="1" smtClean="0">
                          <a:latin typeface="Cambria Math" panose="02040503050406030204" pitchFamily="18" charset="0"/>
                          <a:ea typeface="Cambria Math" panose="02040503050406030204" pitchFamily="18" charset="0"/>
                        </a:rPr>
                        <m:t>(</m:t>
                      </m:r>
                      <m:r>
                        <a:rPr lang="es-ES" sz="1000" b="0" i="1" smtClean="0">
                          <a:latin typeface="Cambria Math" panose="02040503050406030204" pitchFamily="18" charset="0"/>
                          <a:ea typeface="Cambria Math" panose="02040503050406030204" pitchFamily="18" charset="0"/>
                        </a:rPr>
                        <m:t>𝜖</m:t>
                      </m:r>
                      <m:r>
                        <a:rPr lang="es-ES" sz="1000" b="0" i="1" smtClean="0">
                          <a:latin typeface="Cambria Math" panose="02040503050406030204" pitchFamily="18" charset="0"/>
                          <a:ea typeface="Cambria Math" panose="02040503050406030204" pitchFamily="18" charset="0"/>
                        </a:rPr>
                        <m:t> − </m:t>
                      </m:r>
                      <m:d>
                        <m:dPr>
                          <m:begChr m:val="‖"/>
                          <m:endChr m:val="‖"/>
                          <m:ctrlPr>
                            <a:rPr lang="el-GR" sz="1000" i="1" smtClean="0">
                              <a:latin typeface="Cambria Math" panose="02040503050406030204" pitchFamily="18" charset="0"/>
                              <a:ea typeface="Cambria Math" panose="02040503050406030204" pitchFamily="18" charset="0"/>
                            </a:rPr>
                          </m:ctrlPr>
                        </m:dPr>
                        <m:e>
                          <m:sSub>
                            <m:sSubPr>
                              <m:ctrlPr>
                                <a:rPr lang="el-GR" sz="1000" i="1" smtClean="0">
                                  <a:latin typeface="Cambria Math" panose="02040503050406030204" pitchFamily="18" charset="0"/>
                                  <a:ea typeface="Cambria Math" panose="02040503050406030204" pitchFamily="18" charset="0"/>
                                </a:rPr>
                              </m:ctrlPr>
                            </m:sSubPr>
                            <m:e>
                              <m:r>
                                <a:rPr lang="es-ES" sz="1000" b="0" i="1" smtClean="0">
                                  <a:latin typeface="Cambria Math" panose="02040503050406030204" pitchFamily="18" charset="0"/>
                                  <a:ea typeface="Cambria Math" panose="02040503050406030204" pitchFamily="18" charset="0"/>
                                </a:rPr>
                                <m:t>𝑥</m:t>
                              </m:r>
                            </m:e>
                            <m:sub>
                              <m:r>
                                <a:rPr lang="es-ES" sz="1000" b="0" i="1" smtClean="0">
                                  <a:latin typeface="Cambria Math" panose="02040503050406030204" pitchFamily="18" charset="0"/>
                                  <a:ea typeface="Cambria Math" panose="02040503050406030204" pitchFamily="18" charset="0"/>
                                </a:rPr>
                                <m:t>𝑖</m:t>
                              </m:r>
                              <m:r>
                                <a:rPr lang="es-ES" sz="1000" b="0" i="1" smtClean="0">
                                  <a:latin typeface="Cambria Math" panose="02040503050406030204" pitchFamily="18" charset="0"/>
                                  <a:ea typeface="Cambria Math" panose="02040503050406030204" pitchFamily="18" charset="0"/>
                                </a:rPr>
                                <m:t> </m:t>
                              </m:r>
                            </m:sub>
                          </m:sSub>
                          <m:r>
                            <a:rPr lang="es-ES" sz="1000" b="0" i="1" smtClean="0">
                              <a:latin typeface="Cambria Math" panose="02040503050406030204" pitchFamily="18" charset="0"/>
                              <a:ea typeface="Cambria Math" panose="02040503050406030204" pitchFamily="18" charset="0"/>
                            </a:rPr>
                            <m:t> − </m:t>
                          </m:r>
                          <m:sSub>
                            <m:sSubPr>
                              <m:ctrlPr>
                                <a:rPr lang="es-ES" sz="1000" b="0" i="1" smtClean="0">
                                  <a:latin typeface="Cambria Math" panose="02040503050406030204" pitchFamily="18" charset="0"/>
                                  <a:ea typeface="Cambria Math" panose="02040503050406030204" pitchFamily="18" charset="0"/>
                                </a:rPr>
                              </m:ctrlPr>
                            </m:sSubPr>
                            <m:e>
                              <m:r>
                                <a:rPr lang="es-ES" sz="1000" b="0" i="1" smtClean="0">
                                  <a:latin typeface="Cambria Math" panose="02040503050406030204" pitchFamily="18" charset="0"/>
                                  <a:ea typeface="Cambria Math" panose="02040503050406030204" pitchFamily="18" charset="0"/>
                                </a:rPr>
                                <m:t>𝑥</m:t>
                              </m:r>
                            </m:e>
                            <m:sub>
                              <m:r>
                                <a:rPr lang="es-ES" sz="1000" b="0" i="1" smtClean="0">
                                  <a:latin typeface="Cambria Math" panose="02040503050406030204" pitchFamily="18" charset="0"/>
                                  <a:ea typeface="Cambria Math" panose="02040503050406030204" pitchFamily="18" charset="0"/>
                                </a:rPr>
                                <m:t>𝑗</m:t>
                              </m:r>
                            </m:sub>
                          </m:sSub>
                        </m:e>
                      </m:d>
                      <m:r>
                        <a:rPr lang="es-ES" sz="1000" b="0" i="1" smtClean="0">
                          <a:latin typeface="Cambria Math" panose="02040503050406030204" pitchFamily="18" charset="0"/>
                        </a:rPr>
                        <m:t> )</m:t>
                      </m:r>
                    </m:oMath>
                  </m:oMathPara>
                </a14:m>
                <a:endParaRPr lang="es-ES" sz="1000" dirty="0"/>
              </a:p>
            </p:txBody>
          </p:sp>
        </mc:Choice>
        <mc:Fallback xmlns="">
          <p:sp>
            <p:nvSpPr>
              <p:cNvPr id="3" name="CuadroTexto 2">
                <a:extLst>
                  <a:ext uri="{FF2B5EF4-FFF2-40B4-BE49-F238E27FC236}">
                    <a16:creationId xmlns:a16="http://schemas.microsoft.com/office/drawing/2014/main" id="{58E822F5-D552-4A8A-D48D-D1A508BE456B}"/>
                  </a:ext>
                </a:extLst>
              </p:cNvPr>
              <p:cNvSpPr txBox="1">
                <a:spLocks noRot="1" noChangeAspect="1" noMove="1" noResize="1" noEditPoints="1" noAdjustHandles="1" noChangeArrowheads="1" noChangeShapeType="1" noTextEdit="1"/>
              </p:cNvSpPr>
              <p:nvPr/>
            </p:nvSpPr>
            <p:spPr>
              <a:xfrm>
                <a:off x="1619672" y="3381236"/>
                <a:ext cx="1493294" cy="177228"/>
              </a:xfrm>
              <a:prstGeom prst="rect">
                <a:avLst/>
              </a:prstGeom>
              <a:blipFill>
                <a:blip r:embed="rId6"/>
                <a:stretch>
                  <a:fillRect l="-1633" r="-2857" b="-2758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E83A890-7A64-17ED-D601-913172A3F5DD}"/>
                  </a:ext>
                </a:extLst>
              </p:cNvPr>
              <p:cNvSpPr txBox="1"/>
              <p:nvPr/>
            </p:nvSpPr>
            <p:spPr>
              <a:xfrm>
                <a:off x="314091" y="2924196"/>
                <a:ext cx="4341220" cy="388055"/>
              </a:xfrm>
              <a:prstGeom prst="rect">
                <a:avLst/>
              </a:prstGeom>
              <a:noFill/>
            </p:spPr>
            <p:txBody>
              <a:bodyPr wrap="square">
                <a:spAutoFit/>
              </a:bodyPr>
              <a:lstStyle/>
              <a:p>
                <a:pPr algn="ctr"/>
                <a:r>
                  <a:rPr lang="es-ES" sz="900" dirty="0">
                    <a:solidFill>
                      <a:schemeClr val="tx2">
                        <a:lumMod val="75000"/>
                      </a:schemeClr>
                    </a:solidFill>
                  </a:rPr>
                  <a:t>Para una </a:t>
                </a:r>
                <a:r>
                  <a:rPr lang="es-ES" sz="900" b="1" dirty="0">
                    <a:solidFill>
                      <a:schemeClr val="tx2">
                        <a:lumMod val="75000"/>
                      </a:schemeClr>
                    </a:solidFill>
                  </a:rPr>
                  <a:t>serie temporal </a:t>
                </a:r>
                <a14:m>
                  <m:oMath xmlns:m="http://schemas.openxmlformats.org/officeDocument/2006/math">
                    <m:r>
                      <a:rPr lang="es-ES" sz="900" b="1" i="1" smtClean="0">
                        <a:solidFill>
                          <a:schemeClr val="tx2">
                            <a:lumMod val="75000"/>
                          </a:schemeClr>
                        </a:solidFill>
                        <a:latin typeface="Cambria Math" panose="02040503050406030204" pitchFamily="18" charset="0"/>
                      </a:rPr>
                      <m:t>(</m:t>
                    </m:r>
                    <m:sSubSup>
                      <m:sSubSupPr>
                        <m:ctrlPr>
                          <a:rPr lang="es-ES" sz="900" b="1" i="1" smtClean="0">
                            <a:solidFill>
                              <a:schemeClr val="tx2">
                                <a:lumMod val="75000"/>
                              </a:schemeClr>
                            </a:solidFill>
                            <a:latin typeface="Cambria Math" panose="02040503050406030204" pitchFamily="18" charset="0"/>
                          </a:rPr>
                        </m:ctrlPr>
                      </m:sSubSupPr>
                      <m:e>
                        <m:d>
                          <m:dPr>
                            <m:begChr m:val="{"/>
                            <m:endChr m:val="}"/>
                            <m:ctrlPr>
                              <a:rPr lang="es-ES" sz="900" b="1" i="1" smtClean="0">
                                <a:solidFill>
                                  <a:schemeClr val="tx2">
                                    <a:lumMod val="75000"/>
                                  </a:schemeClr>
                                </a:solidFill>
                                <a:latin typeface="Cambria Math" panose="02040503050406030204" pitchFamily="18" charset="0"/>
                              </a:rPr>
                            </m:ctrlPr>
                          </m:dPr>
                          <m:e>
                            <m:sSub>
                              <m:sSubPr>
                                <m:ctrlPr>
                                  <a:rPr lang="es-ES" sz="900" b="1" i="1" smtClean="0">
                                    <a:solidFill>
                                      <a:schemeClr val="tx2">
                                        <a:lumMod val="75000"/>
                                      </a:schemeClr>
                                    </a:solidFill>
                                    <a:latin typeface="Cambria Math" panose="02040503050406030204" pitchFamily="18" charset="0"/>
                                  </a:rPr>
                                </m:ctrlPr>
                              </m:sSubPr>
                              <m:e>
                                <m:r>
                                  <a:rPr lang="es-ES" sz="900" b="1" i="1" smtClean="0">
                                    <a:solidFill>
                                      <a:schemeClr val="tx2">
                                        <a:lumMod val="75000"/>
                                      </a:schemeClr>
                                    </a:solidFill>
                                    <a:latin typeface="Cambria Math" panose="02040503050406030204" pitchFamily="18" charset="0"/>
                                  </a:rPr>
                                  <m:t>𝑿</m:t>
                                </m:r>
                              </m:e>
                              <m:sub>
                                <m:r>
                                  <a:rPr lang="es-ES" sz="900" b="1" i="1" smtClean="0">
                                    <a:solidFill>
                                      <a:schemeClr val="tx2">
                                        <a:lumMod val="75000"/>
                                      </a:schemeClr>
                                    </a:solidFill>
                                    <a:latin typeface="Cambria Math" panose="02040503050406030204" pitchFamily="18" charset="0"/>
                                  </a:rPr>
                                  <m:t>𝒊</m:t>
                                </m:r>
                              </m:sub>
                            </m:sSub>
                          </m:e>
                        </m:d>
                      </m:e>
                      <m:sub>
                        <m:r>
                          <a:rPr lang="es-ES" sz="900" b="1" i="1" smtClean="0">
                            <a:solidFill>
                              <a:schemeClr val="tx2">
                                <a:lumMod val="75000"/>
                              </a:schemeClr>
                            </a:solidFill>
                            <a:latin typeface="Cambria Math" panose="02040503050406030204" pitchFamily="18" charset="0"/>
                          </a:rPr>
                          <m:t>𝒊</m:t>
                        </m:r>
                        <m:r>
                          <a:rPr lang="es-ES" sz="900" b="1" i="1" smtClean="0">
                            <a:solidFill>
                              <a:schemeClr val="tx2">
                                <a:lumMod val="75000"/>
                              </a:schemeClr>
                            </a:solidFill>
                            <a:latin typeface="Cambria Math" panose="02040503050406030204" pitchFamily="18" charset="0"/>
                          </a:rPr>
                          <m:t>=</m:t>
                        </m:r>
                        <m:r>
                          <a:rPr lang="es-ES" sz="900" b="1" i="1" smtClean="0">
                            <a:solidFill>
                              <a:schemeClr val="tx2">
                                <a:lumMod val="75000"/>
                              </a:schemeClr>
                            </a:solidFill>
                            <a:latin typeface="Cambria Math" panose="02040503050406030204" pitchFamily="18" charset="0"/>
                          </a:rPr>
                          <m:t>𝟏</m:t>
                        </m:r>
                      </m:sub>
                      <m:sup>
                        <m:r>
                          <a:rPr lang="es-ES" sz="900" b="1" i="1" smtClean="0">
                            <a:solidFill>
                              <a:schemeClr val="tx2">
                                <a:lumMod val="75000"/>
                              </a:schemeClr>
                            </a:solidFill>
                            <a:latin typeface="Cambria Math" panose="02040503050406030204" pitchFamily="18" charset="0"/>
                          </a:rPr>
                          <m:t>𝑵</m:t>
                        </m:r>
                      </m:sup>
                    </m:sSubSup>
                    <m:r>
                      <a:rPr lang="es-ES" sz="900" b="1" i="1" smtClean="0">
                        <a:solidFill>
                          <a:schemeClr val="tx2">
                            <a:lumMod val="75000"/>
                          </a:schemeClr>
                        </a:solidFill>
                        <a:latin typeface="Cambria Math" panose="02040503050406030204" pitchFamily="18" charset="0"/>
                      </a:rPr>
                      <m:t>)</m:t>
                    </m:r>
                  </m:oMath>
                </a14:m>
                <a:r>
                  <a:rPr lang="es-ES" sz="900" dirty="0">
                    <a:solidFill>
                      <a:schemeClr val="tx2">
                        <a:lumMod val="75000"/>
                      </a:schemeClr>
                    </a:solidFill>
                  </a:rPr>
                  <a:t>, la </a:t>
                </a:r>
                <a:r>
                  <a:rPr lang="es-ES" sz="900" b="1" dirty="0">
                    <a:solidFill>
                      <a:schemeClr val="tx2">
                        <a:lumMod val="75000"/>
                      </a:schemeClr>
                    </a:solidFill>
                  </a:rPr>
                  <a:t>gráfica recurrente </a:t>
                </a:r>
                <a:r>
                  <a:rPr lang="es-ES" sz="900" dirty="0">
                    <a:solidFill>
                      <a:schemeClr val="tx2">
                        <a:lumMod val="75000"/>
                      </a:schemeClr>
                    </a:solidFill>
                  </a:rPr>
                  <a:t>se define como </a:t>
                </a:r>
                <a:r>
                  <a:rPr lang="es-ES" sz="900" b="1" dirty="0">
                    <a:solidFill>
                      <a:schemeClr val="tx2">
                        <a:lumMod val="75000"/>
                      </a:schemeClr>
                    </a:solidFill>
                  </a:rPr>
                  <a:t>una matriz (R) donde cada elemento (</a:t>
                </a:r>
                <a14:m>
                  <m:oMath xmlns:m="http://schemas.openxmlformats.org/officeDocument/2006/math">
                    <m:sSub>
                      <m:sSubPr>
                        <m:ctrlPr>
                          <a:rPr lang="es-ES" sz="900" b="1" i="1" smtClean="0">
                            <a:solidFill>
                              <a:schemeClr val="tx2">
                                <a:lumMod val="75000"/>
                              </a:schemeClr>
                            </a:solidFill>
                            <a:latin typeface="Cambria Math" panose="02040503050406030204" pitchFamily="18" charset="0"/>
                          </a:rPr>
                        </m:ctrlPr>
                      </m:sSubPr>
                      <m:e>
                        <m:r>
                          <a:rPr lang="es-ES" sz="900" b="1" i="1" smtClean="0">
                            <a:solidFill>
                              <a:schemeClr val="tx2">
                                <a:lumMod val="75000"/>
                              </a:schemeClr>
                            </a:solidFill>
                            <a:latin typeface="Cambria Math" panose="02040503050406030204" pitchFamily="18" charset="0"/>
                          </a:rPr>
                          <m:t>𝑹</m:t>
                        </m:r>
                      </m:e>
                      <m:sub>
                        <m:r>
                          <a:rPr lang="es-ES" sz="900" b="1" i="1" smtClean="0">
                            <a:solidFill>
                              <a:schemeClr val="tx2">
                                <a:lumMod val="75000"/>
                              </a:schemeClr>
                            </a:solidFill>
                            <a:latin typeface="Cambria Math" panose="02040503050406030204" pitchFamily="18" charset="0"/>
                          </a:rPr>
                          <m:t>𝒊</m:t>
                        </m:r>
                        <m:r>
                          <a:rPr lang="es-ES" sz="900" b="1" i="1" smtClean="0">
                            <a:solidFill>
                              <a:schemeClr val="tx2">
                                <a:lumMod val="75000"/>
                              </a:schemeClr>
                            </a:solidFill>
                            <a:latin typeface="Cambria Math" panose="02040503050406030204" pitchFamily="18" charset="0"/>
                          </a:rPr>
                          <m:t>,</m:t>
                        </m:r>
                        <m:r>
                          <a:rPr lang="es-ES" sz="900" b="1" i="1" smtClean="0">
                            <a:solidFill>
                              <a:schemeClr val="tx2">
                                <a:lumMod val="75000"/>
                              </a:schemeClr>
                            </a:solidFill>
                            <a:latin typeface="Cambria Math" panose="02040503050406030204" pitchFamily="18" charset="0"/>
                          </a:rPr>
                          <m:t>𝒋</m:t>
                        </m:r>
                      </m:sub>
                    </m:sSub>
                  </m:oMath>
                </a14:m>
                <a:r>
                  <a:rPr lang="es-ES" sz="900" b="1" dirty="0">
                    <a:solidFill>
                      <a:schemeClr val="tx2">
                        <a:lumMod val="75000"/>
                      </a:schemeClr>
                    </a:solidFill>
                  </a:rPr>
                  <a:t>) se determina </a:t>
                </a:r>
                <a:r>
                  <a:rPr lang="es-ES" sz="900" dirty="0">
                    <a:solidFill>
                      <a:schemeClr val="tx2">
                        <a:lumMod val="75000"/>
                      </a:schemeClr>
                    </a:solidFill>
                  </a:rPr>
                  <a:t>de la siguiente manera:</a:t>
                </a:r>
              </a:p>
            </p:txBody>
          </p:sp>
        </mc:Choice>
        <mc:Fallback xmlns="">
          <p:sp>
            <p:nvSpPr>
              <p:cNvPr id="12" name="CuadroTexto 11">
                <a:extLst>
                  <a:ext uri="{FF2B5EF4-FFF2-40B4-BE49-F238E27FC236}">
                    <a16:creationId xmlns:a16="http://schemas.microsoft.com/office/drawing/2014/main" id="{5E83A890-7A64-17ED-D601-913172A3F5DD}"/>
                  </a:ext>
                </a:extLst>
              </p:cNvPr>
              <p:cNvSpPr txBox="1">
                <a:spLocks noRot="1" noChangeAspect="1" noMove="1" noResize="1" noEditPoints="1" noAdjustHandles="1" noChangeArrowheads="1" noChangeShapeType="1" noTextEdit="1"/>
              </p:cNvSpPr>
              <p:nvPr/>
            </p:nvSpPr>
            <p:spPr>
              <a:xfrm>
                <a:off x="314091" y="2924196"/>
                <a:ext cx="4341220" cy="388055"/>
              </a:xfrm>
              <a:prstGeom prst="rect">
                <a:avLst/>
              </a:prstGeom>
              <a:blipFill>
                <a:blip r:embed="rId7"/>
                <a:stretch>
                  <a:fillRect b="-3175"/>
                </a:stretch>
              </a:blipFill>
            </p:spPr>
            <p:txBody>
              <a:bodyPr/>
              <a:lstStyle/>
              <a:p>
                <a:r>
                  <a:rPr lang="es-ES">
                    <a:noFill/>
                  </a:rPr>
                  <a:t> </a:t>
                </a:r>
              </a:p>
            </p:txBody>
          </p:sp>
        </mc:Fallback>
      </mc:AlternateContent>
      <p:sp>
        <p:nvSpPr>
          <p:cNvPr id="17" name="CuadroTexto 16">
            <a:extLst>
              <a:ext uri="{FF2B5EF4-FFF2-40B4-BE49-F238E27FC236}">
                <a16:creationId xmlns:a16="http://schemas.microsoft.com/office/drawing/2014/main" id="{AE37F841-7719-6314-6815-C93064AF563E}"/>
              </a:ext>
            </a:extLst>
          </p:cNvPr>
          <p:cNvSpPr txBox="1"/>
          <p:nvPr/>
        </p:nvSpPr>
        <p:spPr>
          <a:xfrm>
            <a:off x="151901" y="3633872"/>
            <a:ext cx="4645478" cy="184666"/>
          </a:xfrm>
          <a:prstGeom prst="rect">
            <a:avLst/>
          </a:prstGeom>
          <a:noFill/>
        </p:spPr>
        <p:txBody>
          <a:bodyPr wrap="square">
            <a:spAutoFit/>
          </a:bodyPr>
          <a:lstStyle>
            <a:defPPr>
              <a:defRPr lang="en-US"/>
            </a:defPPr>
            <a:lvl1pPr algn="ctr">
              <a:defRPr sz="1000">
                <a:solidFill>
                  <a:schemeClr val="tx2">
                    <a:lumMod val="75000"/>
                  </a:schemeClr>
                </a:solidFill>
              </a:defRPr>
            </a:lvl1pPr>
          </a:lstStyle>
          <a:p>
            <a:r>
              <a:rPr lang="es-ES" dirty="0"/>
              <a:t>Θ es la función escalón de Heaviside, que es 1 si el argumento es positivo y 0 en caso contrario.</a:t>
            </a:r>
          </a:p>
        </p:txBody>
      </p:sp>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6DD5B0AA-B12D-50F0-D04E-83C475554744}"/>
                  </a:ext>
                </a:extLst>
              </p:cNvPr>
              <p:cNvSpPr txBox="1"/>
              <p:nvPr/>
            </p:nvSpPr>
            <p:spPr>
              <a:xfrm>
                <a:off x="6176793" y="4058479"/>
                <a:ext cx="1989391" cy="184666"/>
              </a:xfrm>
              <a:prstGeom prst="rect">
                <a:avLst/>
              </a:prstGeom>
              <a:noFill/>
            </p:spPr>
            <p:txBody>
              <a:bodyPr wrap="none" lIns="0" tIns="0" rIns="0" bIns="0" rtlCol="0">
                <a:spAutoFit/>
              </a:bodyPr>
              <a:lstStyle/>
              <a:p>
                <a:pPr/>
                <a14:m>
                  <m:oMath xmlns:m="http://schemas.openxmlformats.org/officeDocument/2006/math">
                    <m:r>
                      <a:rPr lang="es-ES" sz="1200" b="0" i="1" smtClean="0">
                        <a:solidFill>
                          <a:schemeClr val="tx2">
                            <a:lumMod val="75000"/>
                          </a:schemeClr>
                        </a:solidFill>
                        <a:latin typeface="Cambria Math" panose="02040503050406030204" pitchFamily="18" charset="0"/>
                      </a:rPr>
                      <m:t>𝑡</m:t>
                    </m:r>
                    <m:r>
                      <a:rPr lang="es-ES" sz="1200" i="1">
                        <a:solidFill>
                          <a:schemeClr val="tx2">
                            <a:lumMod val="75000"/>
                          </a:schemeClr>
                        </a:solidFill>
                        <a:latin typeface="Cambria Math" panose="02040503050406030204" pitchFamily="18" charset="0"/>
                      </a:rPr>
                      <m:t> </m:t>
                    </m:r>
                    <m:r>
                      <a:rPr lang="es-ES" sz="1200" i="1" smtClean="0">
                        <a:latin typeface="Cambria Math" panose="02040503050406030204" pitchFamily="18" charset="0"/>
                      </a:rPr>
                      <m:t>=</m:t>
                    </m:r>
                  </m:oMath>
                </a14:m>
                <a:r>
                  <a:rPr lang="es-ES" sz="1200" dirty="0"/>
                  <a:t> min </a:t>
                </a:r>
                <a14:m>
                  <m:oMath xmlns:m="http://schemas.openxmlformats.org/officeDocument/2006/math">
                    <m:d>
                      <m:dPr>
                        <m:begChr m:val="{"/>
                        <m:endChr m:val="}"/>
                        <m:ctrlPr>
                          <a:rPr lang="es-ES" sz="1200" i="1" smtClean="0">
                            <a:latin typeface="Cambria Math" panose="02040503050406030204" pitchFamily="18" charset="0"/>
                          </a:rPr>
                        </m:ctrlPr>
                      </m:dPr>
                      <m:e>
                        <m:r>
                          <a:rPr lang="es-ES" sz="1200" b="0" i="1" smtClean="0">
                            <a:latin typeface="Cambria Math" panose="02040503050406030204" pitchFamily="18" charset="0"/>
                          </a:rPr>
                          <m:t>𝑡</m:t>
                        </m:r>
                        <m:r>
                          <a:rPr lang="es-ES" sz="1200" b="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𝑁</m:t>
                        </m:r>
                        <m:d>
                          <m:dPr>
                            <m:begChr m:val="‖"/>
                            <m:endChr m:val="‖"/>
                            <m:ctrlPr>
                              <a:rPr lang="es-ES" sz="1200" b="0" i="1" smtClean="0">
                                <a:latin typeface="Cambria Math" panose="02040503050406030204" pitchFamily="18" charset="0"/>
                                <a:ea typeface="Cambria Math" panose="02040503050406030204" pitchFamily="18" charset="0"/>
                              </a:rPr>
                            </m:ctrlPr>
                          </m:dPr>
                          <m:e>
                            <m:sSub>
                              <m:sSubPr>
                                <m:ctrlPr>
                                  <a:rPr lang="es-ES" sz="1200" b="0" i="1" smtClean="0">
                                    <a:latin typeface="Cambria Math" panose="02040503050406030204" pitchFamily="18" charset="0"/>
                                    <a:ea typeface="Cambria Math" panose="02040503050406030204" pitchFamily="18" charset="0"/>
                                  </a:rPr>
                                </m:ctrlPr>
                              </m:sSubPr>
                              <m:e>
                                <m:r>
                                  <a:rPr lang="es-ES" sz="1200" b="0" i="1" smtClean="0">
                                    <a:latin typeface="Cambria Math" panose="02040503050406030204" pitchFamily="18" charset="0"/>
                                    <a:ea typeface="Cambria Math" panose="02040503050406030204" pitchFamily="18" charset="0"/>
                                  </a:rPr>
                                  <m:t>𝑦</m:t>
                                </m:r>
                              </m:e>
                              <m:sub>
                                <m:r>
                                  <a:rPr lang="es-ES" sz="1200" b="0" i="1" smtClean="0">
                                    <a:latin typeface="Cambria Math" panose="02040503050406030204" pitchFamily="18" charset="0"/>
                                    <a:ea typeface="Cambria Math" panose="02040503050406030204" pitchFamily="18" charset="0"/>
                                  </a:rPr>
                                  <m:t>𝑡</m:t>
                                </m:r>
                              </m:sub>
                            </m:sSub>
                            <m:r>
                              <a:rPr lang="es-ES" sz="1200" b="0" i="1" smtClean="0">
                                <a:latin typeface="Cambria Math" panose="02040503050406030204" pitchFamily="18" charset="0"/>
                                <a:ea typeface="Cambria Math" panose="02040503050406030204" pitchFamily="18" charset="0"/>
                              </a:rPr>
                              <m:t>−</m:t>
                            </m:r>
                            <m:sSub>
                              <m:sSubPr>
                                <m:ctrlPr>
                                  <a:rPr lang="es-ES" sz="1200" b="0" i="1" smtClean="0">
                                    <a:latin typeface="Cambria Math" panose="02040503050406030204" pitchFamily="18" charset="0"/>
                                    <a:ea typeface="Cambria Math" panose="02040503050406030204" pitchFamily="18" charset="0"/>
                                  </a:rPr>
                                </m:ctrlPr>
                              </m:sSubPr>
                              <m:e>
                                <m:r>
                                  <a:rPr lang="es-ES" sz="1200" b="0" i="1" smtClean="0">
                                    <a:latin typeface="Cambria Math" panose="02040503050406030204" pitchFamily="18" charset="0"/>
                                    <a:ea typeface="Cambria Math" panose="02040503050406030204" pitchFamily="18" charset="0"/>
                                  </a:rPr>
                                  <m:t>𝑦</m:t>
                                </m:r>
                              </m:e>
                              <m:sub>
                                <m:r>
                                  <a:rPr lang="es-ES" sz="1200" b="0" i="1" smtClean="0">
                                    <a:latin typeface="Cambria Math" panose="02040503050406030204" pitchFamily="18" charset="0"/>
                                    <a:ea typeface="Cambria Math" panose="02040503050406030204" pitchFamily="18" charset="0"/>
                                  </a:rPr>
                                  <m:t>0</m:t>
                                </m:r>
                              </m:sub>
                            </m:sSub>
                          </m:e>
                        </m:d>
                        <m:r>
                          <a:rPr lang="es-ES" sz="1200" i="1">
                            <a:latin typeface="Cambria Math" panose="02040503050406030204" pitchFamily="18" charset="0"/>
                            <a:ea typeface="Cambria Math" panose="02040503050406030204" pitchFamily="18" charset="0"/>
                          </a:rPr>
                          <m:t>&lt;</m:t>
                        </m:r>
                        <m:r>
                          <a:rPr lang="es-ES" sz="1200" i="1">
                            <a:latin typeface="Cambria Math" panose="02040503050406030204" pitchFamily="18" charset="0"/>
                            <a:ea typeface="Cambria Math" panose="02040503050406030204" pitchFamily="18" charset="0"/>
                          </a:rPr>
                          <m:t>𝜀</m:t>
                        </m:r>
                      </m:e>
                    </m:d>
                  </m:oMath>
                </a14:m>
                <a:endParaRPr lang="es-ES" sz="1200" dirty="0"/>
              </a:p>
            </p:txBody>
          </p:sp>
        </mc:Choice>
        <mc:Fallback>
          <p:sp>
            <p:nvSpPr>
              <p:cNvPr id="4" name="CuadroTexto 3">
                <a:extLst>
                  <a:ext uri="{FF2B5EF4-FFF2-40B4-BE49-F238E27FC236}">
                    <a16:creationId xmlns:a16="http://schemas.microsoft.com/office/drawing/2014/main" id="{6DD5B0AA-B12D-50F0-D04E-83C475554744}"/>
                  </a:ext>
                </a:extLst>
              </p:cNvPr>
              <p:cNvSpPr txBox="1">
                <a:spLocks noRot="1" noChangeAspect="1" noMove="1" noResize="1" noEditPoints="1" noAdjustHandles="1" noChangeArrowheads="1" noChangeShapeType="1" noTextEdit="1"/>
              </p:cNvSpPr>
              <p:nvPr/>
            </p:nvSpPr>
            <p:spPr>
              <a:xfrm>
                <a:off x="6176793" y="4058479"/>
                <a:ext cx="1989391" cy="184666"/>
              </a:xfrm>
              <a:prstGeom prst="rect">
                <a:avLst/>
              </a:prstGeom>
              <a:blipFill>
                <a:blip r:embed="rId8"/>
                <a:stretch>
                  <a:fillRect l="-2446" t="-30000" b="-46667"/>
                </a:stretch>
              </a:blipFill>
            </p:spPr>
            <p:txBody>
              <a:bodyPr/>
              <a:lstStyle/>
              <a:p>
                <a:r>
                  <a:rPr lang="es-ES">
                    <a:noFill/>
                  </a:rPr>
                  <a:t> </a:t>
                </a:r>
              </a:p>
            </p:txBody>
          </p:sp>
        </mc:Fallback>
      </mc:AlternateContent>
      <p:sp>
        <p:nvSpPr>
          <p:cNvPr id="18" name="CuadroTexto 17">
            <a:extLst>
              <a:ext uri="{FF2B5EF4-FFF2-40B4-BE49-F238E27FC236}">
                <a16:creationId xmlns:a16="http://schemas.microsoft.com/office/drawing/2014/main" id="{795D01F5-7421-D254-9F26-FB5E8AAB3A16}"/>
              </a:ext>
            </a:extLst>
          </p:cNvPr>
          <p:cNvSpPr txBox="1"/>
          <p:nvPr/>
        </p:nvSpPr>
        <p:spPr>
          <a:xfrm>
            <a:off x="5024649" y="4567647"/>
            <a:ext cx="4293680" cy="553998"/>
          </a:xfrm>
          <a:prstGeom prst="rect">
            <a:avLst/>
          </a:prstGeom>
          <a:noFill/>
        </p:spPr>
        <p:txBody>
          <a:bodyPr wrap="square">
            <a:spAutoFit/>
          </a:bodyPr>
          <a:lstStyle>
            <a:defPPr>
              <a:defRPr lang="en-US"/>
            </a:defPPr>
            <a:lvl1pPr algn="ctr">
              <a:defRPr sz="600">
                <a:solidFill>
                  <a:schemeClr val="tx2">
                    <a:lumMod val="75000"/>
                  </a:schemeClr>
                </a:solidFill>
              </a:defRPr>
            </a:lvl1pPr>
          </a:lstStyle>
          <a:p>
            <a:r>
              <a:rPr lang="es-ES" sz="1000" dirty="0"/>
              <a:t> t indica primer momento en el cual se detecta que el sistema retorna a un estado similar a la situación inicial. (duración de los patrones recurrentes en los datos de EEG)</a:t>
            </a:r>
          </a:p>
        </p:txBody>
      </p:sp>
      <p:sp>
        <p:nvSpPr>
          <p:cNvPr id="21" name="AutoShape 2" descr="Gráficas de recurrencia de una señal aleatoria (m = 4 y d = 1), determinista (m = 2 y d = 3) y caótica (m = 2 y d = 16).  ">
            <a:extLst>
              <a:ext uri="{FF2B5EF4-FFF2-40B4-BE49-F238E27FC236}">
                <a16:creationId xmlns:a16="http://schemas.microsoft.com/office/drawing/2014/main" id="{502A2019-DD02-136D-9D13-1A17261A03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Imagen 22">
            <a:extLst>
              <a:ext uri="{FF2B5EF4-FFF2-40B4-BE49-F238E27FC236}">
                <a16:creationId xmlns:a16="http://schemas.microsoft.com/office/drawing/2014/main" id="{D21BAC5F-A108-8573-665E-FD2C32FBE34A}"/>
              </a:ext>
            </a:extLst>
          </p:cNvPr>
          <p:cNvPicPr>
            <a:picLocks noChangeAspect="1"/>
          </p:cNvPicPr>
          <p:nvPr/>
        </p:nvPicPr>
        <p:blipFill>
          <a:blip r:embed="rId9"/>
          <a:stretch>
            <a:fillRect/>
          </a:stretch>
        </p:blipFill>
        <p:spPr>
          <a:xfrm>
            <a:off x="358729" y="4163353"/>
            <a:ext cx="4438650" cy="1676400"/>
          </a:xfrm>
          <a:prstGeom prst="rect">
            <a:avLst/>
          </a:prstGeom>
        </p:spPr>
      </p:pic>
      <p:sp>
        <p:nvSpPr>
          <p:cNvPr id="25" name="CuadroTexto 24">
            <a:extLst>
              <a:ext uri="{FF2B5EF4-FFF2-40B4-BE49-F238E27FC236}">
                <a16:creationId xmlns:a16="http://schemas.microsoft.com/office/drawing/2014/main" id="{D758BDA5-1FAE-8867-AAF9-3CF253F3E289}"/>
              </a:ext>
            </a:extLst>
          </p:cNvPr>
          <p:cNvSpPr txBox="1"/>
          <p:nvPr/>
        </p:nvSpPr>
        <p:spPr>
          <a:xfrm>
            <a:off x="291373" y="5771001"/>
            <a:ext cx="4642338" cy="400110"/>
          </a:xfrm>
          <a:prstGeom prst="rect">
            <a:avLst/>
          </a:prstGeom>
          <a:noFill/>
        </p:spPr>
        <p:txBody>
          <a:bodyPr wrap="square">
            <a:spAutoFit/>
          </a:bodyPr>
          <a:lstStyle/>
          <a:p>
            <a:pPr algn="ctr"/>
            <a:r>
              <a:rPr lang="es-ES" sz="1000" b="0" i="0" dirty="0">
                <a:solidFill>
                  <a:srgbClr val="111111"/>
                </a:solidFill>
                <a:effectLst/>
                <a:latin typeface="+mj-lt"/>
              </a:rPr>
              <a:t>A: señal aleatoria (m = 4 y d = 1), B: determinista (m = 2 y d = 3) y C: caótica (m = 2 y d = 16).  </a:t>
            </a:r>
            <a:r>
              <a:rPr lang="es-ES" sz="1000" dirty="0"/>
              <a:t> </a:t>
            </a:r>
            <a:r>
              <a:rPr lang="es-ES" sz="800" i="1" dirty="0"/>
              <a:t>Mateos Salgado, Erik &amp; Domínguez, Benjamín. (2011). </a:t>
            </a:r>
            <a:r>
              <a:rPr lang="es-ES" sz="800" b="0" i="1" dirty="0">
                <a:solidFill>
                  <a:srgbClr val="111111"/>
                </a:solidFill>
                <a:effectLst/>
                <a:latin typeface="+mj-lt"/>
              </a:rPr>
              <a:t>[9]</a:t>
            </a:r>
          </a:p>
        </p:txBody>
      </p:sp>
    </p:spTree>
    <p:extLst>
      <p:ext uri="{BB962C8B-B14F-4D97-AF65-F5344CB8AC3E}">
        <p14:creationId xmlns:p14="http://schemas.microsoft.com/office/powerpoint/2010/main" val="175861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16898</TotalTime>
  <Words>9457</Words>
  <Application>Microsoft Office PowerPoint</Application>
  <PresentationFormat>Presentación en pantalla (4:3)</PresentationFormat>
  <Paragraphs>375</Paragraphs>
  <Slides>17</Slides>
  <Notes>16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Arial</vt:lpstr>
      <vt:lpstr>Calibri</vt:lpstr>
      <vt:lpstr>Cambria</vt:lpstr>
      <vt:lpstr>Cambria Math</vt:lpstr>
      <vt:lpstr>Georgia</vt:lpstr>
      <vt:lpstr>Trebuchet MS</vt:lpstr>
      <vt:lpstr>Wingdings</vt:lpstr>
      <vt:lpstr>Wingdings 2</vt: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2866</cp:revision>
  <dcterms:created xsi:type="dcterms:W3CDTF">2009-08-29T18:32:18Z</dcterms:created>
  <dcterms:modified xsi:type="dcterms:W3CDTF">2024-08-30T20:20:28Z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